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Microsoft JhengHei" panose="020B0604030504040204" pitchFamily="34" charset="-120"/>
      <p:regular r:id="rId28"/>
      <p:bold r:id="rId29"/>
    </p:embeddedFont>
    <p:embeddedFont>
      <p:font typeface="Play" panose="02020500000000000000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27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LFG66Bsx8KhaA2b/ewXgDuB1v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67A"/>
    <a:srgbClr val="98C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41" autoAdjust="0"/>
  </p:normalViewPr>
  <p:slideViewPr>
    <p:cSldViewPr snapToGrid="0">
      <p:cViewPr varScale="1">
        <p:scale>
          <a:sx n="75" d="100"/>
          <a:sy n="75" d="100"/>
        </p:scale>
        <p:origin x="874" y="62"/>
      </p:cViewPr>
      <p:guideLst>
        <p:guide orient="horz" pos="2160"/>
        <p:guide pos="42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💡【好思Smart Thinking+】——讓好思想落地，讓農業美學走入生活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在土地與生活之間，我們始終相信有一道看不見的橋，那就是「好思」──好的思想，才能帶來更好的行動。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這個品牌誕生於我們與地方共好的信念，也來自一場對於「農業可以更有溫度」的深刻思考。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因有幸接觸勞動部專案的契機，我們重新審視過去在產業輔導累積的人脈與經驗，思考農業如何不再只是田間生產，而是與生活、健康、美感接軌的新體驗。因此，「好思農創館」、「好思樂活」、「好思青創基地」、「好思共享空間」應運而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我們相信，農產品不應只是被銷售的對象，而是被理解與詮釋的媒介。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在好思，我們讓料理家、調香師、文創與花藝設計師進場，用他們的專業重新演繹食材與土地的故事──用香氣傳遞植物的療癒、用料理連結消費者與產地、用設計形塑農業的生活風格。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🌽【從田間走進城市，農業變成了生活的提案】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好思目前推出兩款產品：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•	雲林國產爆米花，講述台灣雜糧與茶葉復興的故事；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•	茶樹精華洗手液系列，喚起土地香氣與日常清潔的溫柔連結。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這些產品不是為了成為「農產商品」，而是我們讓農業生活化的第一步，也希望透過這產品傳遞農業永續、地方創生與健康樂活的議題。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未來，我們將透過五感體驗、跨域職人手作課程、與產地農民的食農教育，讓消費者不只買產品，更能「參與農業」。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🏥【醫農同家，用農業照顧健康】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我們團隊的背景來自醫學院，秉持「醫農同家」的信念，持續與醫療體系如北醫大合作，推動將國產食材導入醫療與健康生活場域。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這不僅是一場產品創新，更是一場永續健康的生活革命。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🛠️【從資源運籌到跨域創新，讓農業說出美的故事】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好思背後，是我們長期以來的資源整合與跨域運籌經驗。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我們要讓農業不是被動接受者，而是主動提出價值的產業，體驗的核心不再是原料，而是「農學的生活美學」──美容、美食、美體、美感，一切來自農業的可能。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________________________________________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✨好思，不只是品牌，是讓農業走入都市、走入人心的一種生活方式提案。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讓跨域人才為農業說話，讓好思想在城市發芽，在鄉村落地。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邀請你，與我們一起「好好思考、好好生活」。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每一款產品都是我們對土地的尊重與對人的關懷，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結合</a:t>
            </a:r>
            <a:r>
              <a:rPr 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健康、美味、永續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，讓消費者在日常生活中，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能以行動支持在地農業與環境友善的未來。</a:t>
            </a:r>
            <a:endParaRPr sz="1800">
              <a:solidFill>
                <a:srgbClr val="1E94B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目前臺灣的糧食自給率僅約 </a:t>
            </a:r>
            <a:r>
              <a:rPr lang="en-US" altLang="zh-TW" sz="1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30%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低價進口穀物，使本土雜糧產業發展受限。</a:t>
            </a: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長期依賴進口及氣候變遷的挑戰，</a:t>
            </a: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不僅增加食物供應鏈的不確定性，</a:t>
            </a: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也讓在地農業面臨挑戰。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在土地與生活之間，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我們始終相信有一道無形的橋，</a:t>
            </a:r>
            <a:endParaRPr lang="zh-TW" altLang="en-US"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那就是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「好思」</a:t>
            </a:r>
            <a:r>
              <a:rPr lang="en-US" altLang="zh-TW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好的思想，才能帶來更好的行動</a:t>
            </a: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lang="zh-TW" altLang="en-US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我們的每一個選擇，都是對土地的溫柔承諾，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不僅能安心享受美味，更能透過選擇支持友善農業，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讓土地、農業與消費者形成良性循環，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共同守護健康與環境。</a:t>
            </a:r>
            <a:endParaRPr sz="1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未來，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好思</a:t>
            </a: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將持續推廣</a:t>
            </a:r>
            <a:r>
              <a:rPr lang="zh-TW" sz="1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永續善農理念</a:t>
            </a: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依據季節推出更多優質產品，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讓更多人透過行動支持友善農業，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一起為土地與環境創造更好的未來。</a:t>
            </a:r>
            <a:endParaRPr sz="1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來自宜蘭「淇珍御果」的金柑，農作達人採用IPM農法栽培，使用吸塵器除蟲等方式精準控制減少農藥噴灑，獲得永續善農獎肯定，是我們與土地共好的選擇。</a:t>
            </a:r>
            <a:endParaRPr/>
          </a:p>
        </p:txBody>
      </p:sp>
      <p:sp>
        <p:nvSpPr>
          <p:cNvPr id="350" name="Google Shape;3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 altLang="zh-TW" sz="1200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現在就開始，讓餐桌上的食物回歸最原始的美好，</a:t>
            </a:r>
            <a:br>
              <a:rPr lang="zh-TW" altLang="zh-TW" sz="1200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200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給自己和家人最真實的營養。</a:t>
            </a:r>
            <a:br>
              <a:rPr lang="zh-TW" altLang="zh-TW" sz="1200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200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選擇原型食物，讓健康從「最初的樣子」開始！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綠葉蔬菜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富含</a:t>
            </a:r>
            <a:r>
              <a:rPr lang="zh-TW" altLang="en-US" sz="1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維生素、礦物質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（高麗菜、小白菜、青江菜）</a:t>
            </a:r>
            <a:endParaRPr lang="zh-TW" altLang="en-US" sz="12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天然甜味好喝順口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（蘋果、鳳梨、柳丁、紅蘿蔔）</a:t>
            </a:r>
          </a:p>
          <a:p>
            <a:pPr marL="285750" marR="0" lvl="0" indent="-285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lang="en-US" altLang="zh-TW" sz="1200" b="1" u="sng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altLang="en-US" sz="1200" b="1" u="sng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輕巧果粉包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：增添風味營養升級：</a:t>
            </a: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國產木鱉果粉、香檬粉、蕉皮粉、青蕉粉</a:t>
            </a:r>
          </a:p>
          <a:p>
            <a:pPr marL="285750" marR="0" lvl="0" indent="-285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altLang="en-US" sz="1200" b="1" u="sng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嚴選臺灣苦茶油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：優質 </a:t>
            </a:r>
            <a:r>
              <a:rPr lang="en-US" altLang="zh-TW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Omega-9 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讓健康更升級</a:t>
            </a:r>
          </a:p>
          <a:p>
            <a:pPr marL="285750" marR="0" lvl="0" indent="-285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altLang="en-US" sz="1200" b="1" u="sng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國產蜂蜜</a:t>
            </a: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：自然的甜蜜，入口圓潤滑順，</a:t>
            </a:r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帶有獨特的香氣與回甘韻味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與地方共好的信念，也來自一場對於「農業可以更有溫度」的深刻思考。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因有幸接觸勞動部專案的契機，我們重新審視過去在產業輔導累積的人脈與經驗，思考農業如何不再只是田間生產，而是與生活、健康、美感接軌的新體驗。因此，「好思農創館」、「好思樂活」、「好思青創基地」、「好思共享空間」應運而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114d7bf5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35114d7bf5c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邀請值得被看見的在地優秀農業生產者，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走進城市與五星級飯店主廚、連鎖餐飲、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優質通路、餐飲品牌面對面，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altLang="zh-TW" sz="1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邀請你與我們一同參與這場推動食農共好的旅程，</a:t>
            </a:r>
            <a:endParaRPr sz="1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讓選擇支持在地的每一口，</a:t>
            </a:r>
            <a:endParaRPr sz="16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600" dirty="0">
                <a:latin typeface="Microsoft JhengHei"/>
                <a:ea typeface="Microsoft JhengHei"/>
                <a:cs typeface="Microsoft JhengHei"/>
                <a:sym typeface="Microsoft JhengHei"/>
              </a:rPr>
              <a:t>都成為永續未來的起點。</a:t>
            </a:r>
            <a:endParaRPr dirty="0"/>
          </a:p>
        </p:txBody>
      </p:sp>
      <p:sp>
        <p:nvSpPr>
          <p:cNvPr id="214" name="Google Shape;214;g35114d7bf5c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農業不只是生產，更是人與土地之間的永續承諾。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地方的發展，不該只是傳統與現代的選擇，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而是融合創新與文化的共生。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757575"/>
              </a:buClr>
              <a:buSzPts val="1200"/>
              <a:buFont typeface="Arial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1"/>
          <p:cNvGrpSpPr/>
          <p:nvPr/>
        </p:nvGrpSpPr>
        <p:grpSpPr>
          <a:xfrm>
            <a:off x="-100750" y="-63150"/>
            <a:ext cx="12431434" cy="6977329"/>
            <a:chOff x="0" y="0"/>
            <a:chExt cx="12218827" cy="6858000"/>
          </a:xfrm>
        </p:grpSpPr>
        <p:pic>
          <p:nvPicPr>
            <p:cNvPr id="94" name="Google Shape;94;p1"/>
            <p:cNvPicPr preferRelativeResize="0"/>
            <p:nvPr/>
          </p:nvPicPr>
          <p:blipFill rotWithShape="1">
            <a:blip r:embed="rId3">
              <a:alphaModFix/>
            </a:blip>
            <a:srcRect r="-220"/>
            <a:stretch/>
          </p:blipFill>
          <p:spPr>
            <a:xfrm>
              <a:off x="0" y="2914650"/>
              <a:ext cx="12218827" cy="394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"/>
            <p:cNvPicPr preferRelativeResize="0"/>
            <p:nvPr/>
          </p:nvPicPr>
          <p:blipFill rotWithShape="1">
            <a:blip r:embed="rId4">
              <a:alphaModFix/>
            </a:blip>
            <a:srcRect l="17500" r="74218" b="80344"/>
            <a:stretch/>
          </p:blipFill>
          <p:spPr>
            <a:xfrm>
              <a:off x="0" y="0"/>
              <a:ext cx="12192007" cy="2964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"/>
            <p:cNvPicPr preferRelativeResize="0"/>
            <p:nvPr/>
          </p:nvPicPr>
          <p:blipFill rotWithShape="1">
            <a:blip r:embed="rId4">
              <a:alphaModFix/>
            </a:blip>
            <a:srcRect l="17500" t="889" r="74218" b="80676"/>
            <a:stretch/>
          </p:blipFill>
          <p:spPr>
            <a:xfrm>
              <a:off x="3740727" y="2780145"/>
              <a:ext cx="4184078" cy="2340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"/>
            <p:cNvPicPr preferRelativeResize="0"/>
            <p:nvPr/>
          </p:nvPicPr>
          <p:blipFill rotWithShape="1">
            <a:blip r:embed="rId4">
              <a:alphaModFix/>
            </a:blip>
            <a:srcRect l="17500" t="2128" r="74218" b="80675"/>
            <a:stretch/>
          </p:blipFill>
          <p:spPr>
            <a:xfrm>
              <a:off x="3422074" y="3042228"/>
              <a:ext cx="1768767" cy="1431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"/>
            <p:cNvPicPr preferRelativeResize="0"/>
            <p:nvPr/>
          </p:nvPicPr>
          <p:blipFill rotWithShape="1">
            <a:blip r:embed="rId4">
              <a:alphaModFix/>
            </a:blip>
            <a:srcRect l="17500" t="2128" r="74218" b="80675"/>
            <a:stretch/>
          </p:blipFill>
          <p:spPr>
            <a:xfrm>
              <a:off x="4488874" y="4670257"/>
              <a:ext cx="2817090" cy="773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11017" y="1025941"/>
              <a:ext cx="7969966" cy="31895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"/>
            <p:cNvPicPr preferRelativeResize="0"/>
            <p:nvPr/>
          </p:nvPicPr>
          <p:blipFill rotWithShape="1">
            <a:blip r:embed="rId4">
              <a:alphaModFix/>
            </a:blip>
            <a:srcRect l="78437" t="3918" r="1447" b="90779"/>
            <a:stretch/>
          </p:blipFill>
          <p:spPr>
            <a:xfrm>
              <a:off x="4458855" y="4042018"/>
              <a:ext cx="3073398" cy="295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"/>
            <p:cNvPicPr preferRelativeResize="0"/>
            <p:nvPr/>
          </p:nvPicPr>
          <p:blipFill rotWithShape="1">
            <a:blip r:embed="rId4">
              <a:alphaModFix/>
            </a:blip>
            <a:srcRect l="18155" t="1651" r="74434" b="82998"/>
            <a:stretch/>
          </p:blipFill>
          <p:spPr>
            <a:xfrm>
              <a:off x="9588550" y="2780150"/>
              <a:ext cx="2540002" cy="538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9"/>
          <p:cNvSpPr/>
          <p:nvPr/>
        </p:nvSpPr>
        <p:spPr>
          <a:xfrm>
            <a:off x="718006" y="2024744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產品開發理念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9"/>
          <p:cNvPicPr preferRelativeResize="0"/>
          <p:nvPr/>
        </p:nvPicPr>
        <p:blipFill rotWithShape="1">
          <a:blip r:embed="rId4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"/>
          <p:cNvSpPr txBox="1"/>
          <p:nvPr/>
        </p:nvSpPr>
        <p:spPr>
          <a:xfrm>
            <a:off x="5213026" y="541302"/>
            <a:ext cx="428835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農業永續</a:t>
            </a:r>
            <a:endParaRPr sz="40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與地方創生的實踐</a:t>
            </a:r>
            <a:endParaRPr sz="40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0" name="Google Shape;250;p9"/>
          <p:cNvSpPr/>
          <p:nvPr/>
        </p:nvSpPr>
        <p:spPr>
          <a:xfrm>
            <a:off x="2582475" y="1864750"/>
            <a:ext cx="6922800" cy="2666610"/>
          </a:xfrm>
          <a:prstGeom prst="wedgeRoundRectCallout">
            <a:avLst>
              <a:gd name="adj1" fmla="val -39465"/>
              <a:gd name="adj2" fmla="val -68833"/>
              <a:gd name="adj3" fmla="val 16667"/>
            </a:avLst>
          </a:prstGeom>
          <a:solidFill>
            <a:srgbClr val="D8F2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9"/>
          <p:cNvSpPr txBox="1"/>
          <p:nvPr/>
        </p:nvSpPr>
        <p:spPr>
          <a:xfrm>
            <a:off x="3281680" y="2361353"/>
            <a:ext cx="575055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我們響應創新的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農業科技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環境永續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理念，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不僅透過體驗課程推動地方創生，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從中挑選友善土地、農業永續的原物料</a:t>
            </a:r>
            <a:r>
              <a:rPr lang="zh-TW" sz="2400" dirty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400" dirty="0">
              <a:solidFill>
                <a:srgbClr val="1E94B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打造優質的農產加工品/日用品</a:t>
            </a:r>
            <a:r>
              <a:rPr lang="zh-TW" sz="2400" dirty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2400" dirty="0">
              <a:solidFill>
                <a:srgbClr val="1E94B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3039" y="4343133"/>
            <a:ext cx="6499104" cy="2541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10"/>
          <p:cNvGrpSpPr/>
          <p:nvPr/>
        </p:nvGrpSpPr>
        <p:grpSpPr>
          <a:xfrm>
            <a:off x="134473" y="981154"/>
            <a:ext cx="4327382" cy="5602369"/>
            <a:chOff x="98199" y="1111945"/>
            <a:chExt cx="4566759" cy="5912274"/>
          </a:xfrm>
        </p:grpSpPr>
        <p:pic>
          <p:nvPicPr>
            <p:cNvPr id="259" name="Google Shape;259;p10"/>
            <p:cNvPicPr preferRelativeResize="0"/>
            <p:nvPr/>
          </p:nvPicPr>
          <p:blipFill rotWithShape="1">
            <a:blip r:embed="rId4">
              <a:alphaModFix/>
            </a:blip>
            <a:srcRect t="7979" r="60220"/>
            <a:stretch/>
          </p:blipFill>
          <p:spPr>
            <a:xfrm>
              <a:off x="712872" y="4280627"/>
              <a:ext cx="2950029" cy="2743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0"/>
            <p:cNvPicPr preferRelativeResize="0"/>
            <p:nvPr/>
          </p:nvPicPr>
          <p:blipFill rotWithShape="1">
            <a:blip r:embed="rId4">
              <a:alphaModFix/>
            </a:blip>
            <a:srcRect l="38420" b="6092"/>
            <a:stretch/>
          </p:blipFill>
          <p:spPr>
            <a:xfrm>
              <a:off x="98199" y="1111945"/>
              <a:ext cx="4566759" cy="27998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1" name="Google Shape;261;p10"/>
          <p:cNvPicPr preferRelativeResize="0"/>
          <p:nvPr/>
        </p:nvPicPr>
        <p:blipFill rotWithShape="1">
          <a:blip r:embed="rId5">
            <a:alphaModFix/>
          </a:blip>
          <a:srcRect l="26991" r="27086"/>
          <a:stretch/>
        </p:blipFill>
        <p:spPr>
          <a:xfrm>
            <a:off x="4710750" y="3009932"/>
            <a:ext cx="1275952" cy="111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26" y="172893"/>
            <a:ext cx="6671998" cy="281044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0"/>
          <p:cNvSpPr/>
          <p:nvPr/>
        </p:nvSpPr>
        <p:spPr>
          <a:xfrm>
            <a:off x="6024802" y="3082207"/>
            <a:ext cx="2651838" cy="461624"/>
          </a:xfrm>
          <a:prstGeom prst="rect">
            <a:avLst/>
          </a:prstGeom>
          <a:solidFill>
            <a:srgbClr val="98CA9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農產加工創意產品</a:t>
            </a:r>
            <a:endParaRPr dirty="0"/>
          </a:p>
        </p:txBody>
      </p:sp>
      <p:cxnSp>
        <p:nvCxnSpPr>
          <p:cNvPr id="264" name="Google Shape;264;p10"/>
          <p:cNvCxnSpPr/>
          <p:nvPr/>
        </p:nvCxnSpPr>
        <p:spPr>
          <a:xfrm rot="10800000">
            <a:off x="3505200" y="-21770"/>
            <a:ext cx="1709057" cy="2810446"/>
          </a:xfrm>
          <a:prstGeom prst="straightConnector1">
            <a:avLst/>
          </a:prstGeom>
          <a:noFill/>
          <a:ln w="9525" cap="flat" cmpd="sng">
            <a:solidFill>
              <a:srgbClr val="98CA9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10"/>
          <p:cNvCxnSpPr/>
          <p:nvPr/>
        </p:nvCxnSpPr>
        <p:spPr>
          <a:xfrm rot="10800000" flipH="1">
            <a:off x="9263743" y="3082207"/>
            <a:ext cx="3113314" cy="482866"/>
          </a:xfrm>
          <a:prstGeom prst="straightConnector1">
            <a:avLst/>
          </a:prstGeom>
          <a:noFill/>
          <a:ln w="9525" cap="flat" cmpd="sng">
            <a:solidFill>
              <a:srgbClr val="98CA9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6" name="Google Shape;266;p10"/>
          <p:cNvCxnSpPr/>
          <p:nvPr/>
        </p:nvCxnSpPr>
        <p:spPr>
          <a:xfrm flipH="1">
            <a:off x="3635829" y="4321629"/>
            <a:ext cx="1208315" cy="2775857"/>
          </a:xfrm>
          <a:prstGeom prst="straightConnector1">
            <a:avLst/>
          </a:prstGeom>
          <a:noFill/>
          <a:ln w="9525" cap="flat" cmpd="sng">
            <a:solidFill>
              <a:srgbClr val="98CA9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p10"/>
          <p:cNvSpPr/>
          <p:nvPr/>
        </p:nvSpPr>
        <p:spPr>
          <a:xfrm>
            <a:off x="5986702" y="3596052"/>
            <a:ext cx="471177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讓農業生活化的第一步，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傳遞農業永續、地方創生與健康樂活</a:t>
            </a:r>
            <a:endParaRPr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1"/>
          <p:cNvPicPr preferRelativeResize="0"/>
          <p:nvPr/>
        </p:nvPicPr>
        <p:blipFill rotWithShape="1">
          <a:blip r:embed="rId3">
            <a:alphaModFix/>
          </a:blip>
          <a:srcRect b="5435"/>
          <a:stretch/>
        </p:blipFill>
        <p:spPr>
          <a:xfrm>
            <a:off x="-52900" y="-42350"/>
            <a:ext cx="8633462" cy="690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1"/>
          <p:cNvSpPr/>
          <p:nvPr/>
        </p:nvSpPr>
        <p:spPr>
          <a:xfrm flipH="1">
            <a:off x="2600959" y="-42350"/>
            <a:ext cx="9634681" cy="6900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5518182" y="1679512"/>
            <a:ext cx="6124760" cy="455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我們選擇以國產玉米作為爆米花的主要原料，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支持本土雜糧產業，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讓消費者在日常零食選擇中，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也能為臺灣農業與環境永續盡一份心力。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7" name="Google Shape;277;p11"/>
          <p:cNvSpPr txBox="1"/>
          <p:nvPr/>
        </p:nvSpPr>
        <p:spPr>
          <a:xfrm>
            <a:off x="5462908" y="704270"/>
            <a:ext cx="59975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進口糧食依賴度高，</a:t>
            </a:r>
            <a:endParaRPr lang="en-US" altLang="zh-TW" sz="2800" b="1" dirty="0">
              <a:solidFill>
                <a:schemeClr val="accent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如何支持臺灣農業？</a:t>
            </a:r>
            <a:endParaRPr sz="2000" dirty="0"/>
          </a:p>
        </p:txBody>
      </p:sp>
      <p:sp>
        <p:nvSpPr>
          <p:cNvPr id="278" name="Google Shape;278;p11"/>
          <p:cNvSpPr txBox="1"/>
          <p:nvPr/>
        </p:nvSpPr>
        <p:spPr>
          <a:xfrm>
            <a:off x="5518182" y="3552099"/>
            <a:ext cx="6388365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讓臺灣農業走進日常生活</a:t>
            </a:r>
            <a:br>
              <a:rPr lang="zh-TW" sz="1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1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每一口爆米花，都是對土地的支持，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讓消費者在享受美味的同時，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也能參與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支持國產農業、促進環境永續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的行動。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"/>
          <p:cNvSpPr/>
          <p:nvPr/>
        </p:nvSpPr>
        <p:spPr>
          <a:xfrm rot="6780000">
            <a:off x="3443605" y="3105785"/>
            <a:ext cx="5556250" cy="5556250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98CA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2"/>
          <p:cNvSpPr txBox="1"/>
          <p:nvPr/>
        </p:nvSpPr>
        <p:spPr>
          <a:xfrm>
            <a:off x="152890" y="2838512"/>
            <a:ext cx="352326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BF4F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蜜香紅茶</a:t>
            </a:r>
            <a:endParaRPr sz="1800"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小綠葉蟬自然叮咬茶葉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帶有天然蜂蜜與果香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與爆米花的酥脆口感完美融合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6" name="Google Shape;286;p12"/>
          <p:cNvSpPr txBox="1"/>
          <p:nvPr/>
        </p:nvSpPr>
        <p:spPr>
          <a:xfrm>
            <a:off x="8458595" y="2844625"/>
            <a:ext cx="358051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四季春茶</a:t>
            </a:r>
            <a:endParaRPr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清新淡雅的綠茶香氣，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平衡爆米花的甜度，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帶來層次豐富的風味體驗。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7" name="Google Shape;2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6938" y="2299064"/>
            <a:ext cx="1947027" cy="346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1249" y="2240644"/>
            <a:ext cx="2057929" cy="346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2"/>
          <p:cNvPicPr preferRelativeResize="0"/>
          <p:nvPr/>
        </p:nvPicPr>
        <p:blipFill rotWithShape="1">
          <a:blip r:embed="rId5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4947" y="4411650"/>
            <a:ext cx="1373047" cy="135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13877" y="4470069"/>
            <a:ext cx="1373047" cy="135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"/>
          <p:cNvSpPr txBox="1"/>
          <p:nvPr/>
        </p:nvSpPr>
        <p:spPr>
          <a:xfrm>
            <a:off x="3589404" y="815002"/>
            <a:ext cx="60977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3A3A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國產雜糧 × 臺灣特色茶葉的美味革命 </a:t>
            </a:r>
            <a:endParaRPr sz="2400" b="1" dirty="0">
              <a:solidFill>
                <a:srgbClr val="3A3A3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好思到爆  臺灣茶味爆米花</a:t>
            </a:r>
            <a:endParaRPr sz="1800" dirty="0"/>
          </a:p>
        </p:txBody>
      </p:sp>
      <p:sp>
        <p:nvSpPr>
          <p:cNvPr id="12" name="Google Shape;340;p15">
            <a:extLst>
              <a:ext uri="{FF2B5EF4-FFF2-40B4-BE49-F238E27FC236}">
                <a16:creationId xmlns:a16="http://schemas.microsoft.com/office/drawing/2014/main" id="{1C8ABF68-A440-4445-B8A7-43AF908CD2B6}"/>
              </a:ext>
            </a:extLst>
          </p:cNvPr>
          <p:cNvSpPr/>
          <p:nvPr/>
        </p:nvSpPr>
        <p:spPr>
          <a:xfrm>
            <a:off x="655311" y="1902505"/>
            <a:ext cx="2709370" cy="461624"/>
          </a:xfrm>
          <a:prstGeom prst="rect">
            <a:avLst/>
          </a:prstGeom>
          <a:solidFill>
            <a:srgbClr val="8BB99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農產加工創意產品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>
            <a:off x="0" y="-14605"/>
            <a:ext cx="12192000" cy="6899275"/>
            <a:chOff x="0" y="0"/>
            <a:chExt cx="12192000" cy="6909398"/>
          </a:xfrm>
        </p:grpSpPr>
        <p:pic>
          <p:nvPicPr>
            <p:cNvPr id="299" name="Google Shape;299;p13"/>
            <p:cNvPicPr preferRelativeResize="0"/>
            <p:nvPr/>
          </p:nvPicPr>
          <p:blipFill rotWithShape="1">
            <a:blip r:embed="rId3">
              <a:alphaModFix/>
            </a:blip>
            <a:srcRect l="17500" r="74218" b="80676"/>
            <a:stretch/>
          </p:blipFill>
          <p:spPr>
            <a:xfrm>
              <a:off x="0" y="0"/>
              <a:ext cx="12192000" cy="6909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13"/>
            <p:cNvPicPr preferRelativeResize="0"/>
            <p:nvPr/>
          </p:nvPicPr>
          <p:blipFill rotWithShape="1">
            <a:blip r:embed="rId4">
              <a:alphaModFix/>
            </a:blip>
            <a:srcRect l="78437" b="89855"/>
            <a:stretch/>
          </p:blipFill>
          <p:spPr>
            <a:xfrm>
              <a:off x="4657725" y="2759957"/>
              <a:ext cx="2628900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13"/>
            <p:cNvPicPr preferRelativeResize="0"/>
            <p:nvPr/>
          </p:nvPicPr>
          <p:blipFill rotWithShape="1">
            <a:blip r:embed="rId3">
              <a:alphaModFix/>
            </a:blip>
            <a:srcRect l="17500" r="74218" b="80676"/>
            <a:stretch/>
          </p:blipFill>
          <p:spPr>
            <a:xfrm>
              <a:off x="9353550" y="2620699"/>
              <a:ext cx="2838450" cy="678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3"/>
            <p:cNvPicPr preferRelativeResize="0"/>
            <p:nvPr/>
          </p:nvPicPr>
          <p:blipFill rotWithShape="1">
            <a:blip r:embed="rId3">
              <a:alphaModFix/>
            </a:blip>
            <a:srcRect l="17500" r="74218" b="80676"/>
            <a:stretch/>
          </p:blipFill>
          <p:spPr>
            <a:xfrm>
              <a:off x="4448175" y="2869317"/>
              <a:ext cx="2838450" cy="2714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13"/>
            <p:cNvPicPr preferRelativeResize="0"/>
            <p:nvPr/>
          </p:nvPicPr>
          <p:blipFill rotWithShape="1">
            <a:blip r:embed="rId3">
              <a:alphaModFix/>
            </a:blip>
            <a:srcRect l="17500" r="74218" b="80676"/>
            <a:stretch/>
          </p:blipFill>
          <p:spPr>
            <a:xfrm>
              <a:off x="6096000" y="3306498"/>
              <a:ext cx="2838450" cy="6785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03" y="3140840"/>
            <a:ext cx="5541526" cy="31888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0" y="3140841"/>
            <a:ext cx="5711586" cy="32069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6" name="Google Shape;306;p13"/>
          <p:cNvSpPr txBox="1"/>
          <p:nvPr/>
        </p:nvSpPr>
        <p:spPr>
          <a:xfrm>
            <a:off x="490903" y="5557789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作物：火龍果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3"/>
          <p:cNvSpPr txBox="1"/>
          <p:nvPr/>
        </p:nvSpPr>
        <p:spPr>
          <a:xfrm>
            <a:off x="1647728" y="3872545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作物：草莓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"/>
          <p:cNvSpPr txBox="1"/>
          <p:nvPr/>
        </p:nvSpPr>
        <p:spPr>
          <a:xfrm>
            <a:off x="2750235" y="5521576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作物：草莓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3861795" y="4054209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作物：稻穀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"/>
          <p:cNvSpPr txBox="1"/>
          <p:nvPr/>
        </p:nvSpPr>
        <p:spPr>
          <a:xfrm>
            <a:off x="4929410" y="5606556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作物：落花生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6121127" y="5557789"/>
            <a:ext cx="111156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作物：菠菜、油菜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7232687" y="4100376"/>
            <a:ext cx="111156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作物：水稻、菱角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8408576" y="5534705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作物：青蔥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"/>
          <p:cNvSpPr txBox="1"/>
          <p:nvPr/>
        </p:nvSpPr>
        <p:spPr>
          <a:xfrm>
            <a:off x="9520136" y="3974446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作物：金柑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"/>
          <p:cNvSpPr txBox="1"/>
          <p:nvPr/>
        </p:nvSpPr>
        <p:spPr>
          <a:xfrm>
            <a:off x="10696025" y="5508637"/>
            <a:ext cx="11115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作物：釋迦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"/>
          <p:cNvSpPr txBox="1"/>
          <p:nvPr/>
        </p:nvSpPr>
        <p:spPr>
          <a:xfrm>
            <a:off x="3422628" y="2602015"/>
            <a:ext cx="6097508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i="0">
                <a:solidFill>
                  <a:srgbClr val="22222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第一屆永續善農獎入圍者</a:t>
            </a:r>
            <a:endParaRPr/>
          </a:p>
        </p:txBody>
      </p:sp>
      <p:pic>
        <p:nvPicPr>
          <p:cNvPr id="317" name="Google Shape;31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3880" y="630555"/>
            <a:ext cx="3051810" cy="174561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3825875" y="836930"/>
            <a:ext cx="6805200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作物有害生物</a:t>
            </a:r>
            <a:r>
              <a:rPr lang="zh-TW" altLang="en-US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</a:t>
            </a: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合管理（IPM）</a:t>
            </a: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是關鍵策略，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透過「</a:t>
            </a: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預防勝於治療</a:t>
            </a: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」的概念，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運用多元防治方式降低病蟲害風險，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減少化學農藥使用，達到</a:t>
            </a: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生產、生態與生活</a:t>
            </a: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的平衡。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 txBox="1"/>
          <p:nvPr/>
        </p:nvSpPr>
        <p:spPr>
          <a:xfrm>
            <a:off x="5988715" y="3019137"/>
            <a:ext cx="5634668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讓永續農業成為日常選擇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為響應環境友善的農業發展，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我們支持第一屆永續善農獎得主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游淑珍女士的淇珍御果果園，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採購金柑格外品，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並將其製成能長久保存的果乾，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以實際行動推動永續農業與友善消費。</a:t>
            </a:r>
            <a:endParaRPr sz="2400" dirty="0"/>
          </a:p>
        </p:txBody>
      </p:sp>
      <p:pic>
        <p:nvPicPr>
          <p:cNvPr id="325" name="Google Shape;325;p14"/>
          <p:cNvPicPr preferRelativeResize="0"/>
          <p:nvPr/>
        </p:nvPicPr>
        <p:blipFill rotWithShape="1">
          <a:blip r:embed="rId3">
            <a:alphaModFix/>
          </a:blip>
          <a:srcRect l="2803" t="1111" r="54149" b="71825"/>
          <a:stretch/>
        </p:blipFill>
        <p:spPr>
          <a:xfrm>
            <a:off x="1372053" y="442396"/>
            <a:ext cx="4180114" cy="1856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3">
            <a:alphaModFix/>
          </a:blip>
          <a:srcRect l="76438" t="17860" r="5927" b="26095"/>
          <a:stretch/>
        </p:blipFill>
        <p:spPr>
          <a:xfrm>
            <a:off x="3455035" y="2475230"/>
            <a:ext cx="1712595" cy="384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4"/>
          <p:cNvPicPr preferRelativeResize="0"/>
          <p:nvPr/>
        </p:nvPicPr>
        <p:blipFill rotWithShape="1">
          <a:blip r:embed="rId3">
            <a:alphaModFix/>
          </a:blip>
          <a:srcRect l="13553" t="32043" r="67154" b="39145"/>
          <a:stretch/>
        </p:blipFill>
        <p:spPr>
          <a:xfrm>
            <a:off x="1630680" y="2379980"/>
            <a:ext cx="1652905" cy="1744345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0" name="Google Shape;330;p14"/>
          <p:cNvSpPr txBox="1"/>
          <p:nvPr/>
        </p:nvSpPr>
        <p:spPr>
          <a:xfrm>
            <a:off x="5988710" y="491491"/>
            <a:ext cx="5870580" cy="260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友善大地，</a:t>
            </a:r>
            <a:endParaRPr lang="en-US" altLang="zh-TW" sz="2400" b="1" dirty="0">
              <a:solidFill>
                <a:schemeClr val="accent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開啟臺灣農業的良性循環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永續善農友善大地，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在提升農業產出與效率的同時，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必須兼顧環境與資源永續，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推動友善耕作模式。</a:t>
            </a:r>
            <a:endParaRPr sz="2400" dirty="0"/>
          </a:p>
        </p:txBody>
      </p:sp>
      <p:sp>
        <p:nvSpPr>
          <p:cNvPr id="331" name="Google Shape;331;p14"/>
          <p:cNvSpPr txBox="1"/>
          <p:nvPr/>
        </p:nvSpPr>
        <p:spPr>
          <a:xfrm>
            <a:off x="568617" y="4944993"/>
            <a:ext cx="271496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運用 </a:t>
            </a: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IPM 技術</a:t>
            </a: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，搭配</a:t>
            </a: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吸塵器抓蟲、遙控除草機</a:t>
            </a: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等環境友善方法，減少農藥依賴，讓金柑在最自然的狀態下健康成長。</a:t>
            </a:r>
            <a:endParaRPr sz="1800" dirty="0"/>
          </a:p>
        </p:txBody>
      </p:sp>
      <p:sp>
        <p:nvSpPr>
          <p:cNvPr id="332" name="Google Shape;332;p14"/>
          <p:cNvSpPr txBox="1"/>
          <p:nvPr/>
        </p:nvSpPr>
        <p:spPr>
          <a:xfrm>
            <a:off x="921255" y="4452581"/>
            <a:ext cx="1712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u="sng" dirty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友善種植方式</a:t>
            </a:r>
            <a:endParaRPr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"/>
          <p:cNvSpPr/>
          <p:nvPr/>
        </p:nvSpPr>
        <p:spPr>
          <a:xfrm rot="6780000">
            <a:off x="3443605" y="3105785"/>
            <a:ext cx="5556250" cy="5556250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98CA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15"/>
          <p:cNvPicPr preferRelativeResize="0"/>
          <p:nvPr/>
        </p:nvPicPr>
        <p:blipFill rotWithShape="1">
          <a:blip r:embed="rId3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5"/>
          <p:cNvSpPr/>
          <p:nvPr/>
        </p:nvSpPr>
        <p:spPr>
          <a:xfrm>
            <a:off x="655311" y="1902505"/>
            <a:ext cx="2709370" cy="461624"/>
          </a:xfrm>
          <a:prstGeom prst="rect">
            <a:avLst/>
          </a:prstGeom>
          <a:solidFill>
            <a:srgbClr val="8BB99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農產加工創意產品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5"/>
          <p:cNvPicPr preferRelativeResize="0"/>
          <p:nvPr/>
        </p:nvPicPr>
        <p:blipFill rotWithShape="1">
          <a:blip r:embed="rId4">
            <a:alphaModFix/>
          </a:blip>
          <a:srcRect r="51163"/>
          <a:stretch/>
        </p:blipFill>
        <p:spPr>
          <a:xfrm>
            <a:off x="4333442" y="2176725"/>
            <a:ext cx="3272385" cy="46257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42" name="Google Shape;342;p15"/>
          <p:cNvSpPr txBox="1"/>
          <p:nvPr/>
        </p:nvSpPr>
        <p:spPr>
          <a:xfrm>
            <a:off x="4720462" y="643635"/>
            <a:ext cx="46503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  <a:r>
              <a:rPr lang="zh-TW" sz="4000" b="1" dirty="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小太陽金柑 果乾</a:t>
            </a:r>
            <a:endParaRPr sz="3200" b="1" dirty="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支持友善耕作 × 安心選擇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無預防性用藥，溫柔對待土地</a:t>
            </a:r>
            <a:endParaRPr sz="1800" dirty="0"/>
          </a:p>
        </p:txBody>
      </p:sp>
      <p:pic>
        <p:nvPicPr>
          <p:cNvPr id="343" name="Google Shape;34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7422" y="712685"/>
            <a:ext cx="1143803" cy="13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6">
            <a:alphaModFix/>
          </a:blip>
          <a:srcRect t="291" b="-118"/>
          <a:stretch/>
        </p:blipFill>
        <p:spPr>
          <a:xfrm>
            <a:off x="8528544" y="2837809"/>
            <a:ext cx="2671927" cy="337655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345" name="Google Shape;34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4359" y="3429000"/>
            <a:ext cx="3163856" cy="19569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346" name="Google Shape;346;p15"/>
          <p:cNvSpPr/>
          <p:nvPr/>
        </p:nvSpPr>
        <p:spPr>
          <a:xfrm>
            <a:off x="1919770" y="2895972"/>
            <a:ext cx="395477" cy="717323"/>
          </a:xfrm>
          <a:prstGeom prst="rect">
            <a:avLst/>
          </a:prstGeom>
          <a:solidFill>
            <a:srgbClr val="98CA9E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5"/>
          <p:cNvSpPr/>
          <p:nvPr/>
        </p:nvSpPr>
        <p:spPr>
          <a:xfrm>
            <a:off x="9370819" y="2241059"/>
            <a:ext cx="395477" cy="717323"/>
          </a:xfrm>
          <a:prstGeom prst="rect">
            <a:avLst/>
          </a:prstGeom>
          <a:solidFill>
            <a:srgbClr val="98CA9E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6" descr="一張含有 文字, 功能表, 餐點, 點心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4688" y="706120"/>
            <a:ext cx="3630506" cy="544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6" descr="一張含有 食物, 檸檬, 烘焙食品, 菜餚 的圖片&#10;&#10;AI 產生的內容可能不正確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4206" y="706120"/>
            <a:ext cx="4356142" cy="544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6"/>
          <p:cNvPicPr preferRelativeResize="0"/>
          <p:nvPr/>
        </p:nvPicPr>
        <p:blipFill rotWithShape="1">
          <a:blip r:embed="rId5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6"/>
          <p:cNvSpPr/>
          <p:nvPr/>
        </p:nvSpPr>
        <p:spPr>
          <a:xfrm>
            <a:off x="460151" y="1902500"/>
            <a:ext cx="2750410" cy="461624"/>
          </a:xfrm>
          <a:prstGeom prst="rect">
            <a:avLst/>
          </a:prstGeom>
          <a:solidFill>
            <a:srgbClr val="8BB99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食農教育烘焙體驗</a:t>
            </a:r>
            <a:endParaRPr sz="2000"/>
          </a:p>
        </p:txBody>
      </p:sp>
      <p:sp>
        <p:nvSpPr>
          <p:cNvPr id="356" name="Google Shape;356;p16"/>
          <p:cNvSpPr txBox="1"/>
          <p:nvPr/>
        </p:nvSpPr>
        <p:spPr>
          <a:xfrm>
            <a:off x="411480" y="2678015"/>
            <a:ext cx="3429000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 u="sng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好思為「金柑」量身打造烘焙體驗，這堂課不只是手作甜點，更是一場貼近產地的食農教育。</a:t>
            </a:r>
            <a:endParaRPr sz="2300" b="1" u="sng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u="sng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從認識在地水果，到親手完成蛋糕裝飾，每一個步驟都讓我們更貼近四季風土，也更珍惜從產地到餐桌的每一份心意！</a:t>
            </a:r>
            <a:endParaRPr sz="2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17"/>
          <p:cNvPicPr preferRelativeResize="0"/>
          <p:nvPr/>
        </p:nvPicPr>
        <p:blipFill rotWithShape="1">
          <a:blip r:embed="rId3">
            <a:alphaModFix/>
          </a:blip>
          <a:srcRect l="43184" t="24116" r="18477" b="5413"/>
          <a:stretch/>
        </p:blipFill>
        <p:spPr>
          <a:xfrm>
            <a:off x="850265" y="1080916"/>
            <a:ext cx="1792358" cy="219722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362" name="Google Shape;36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948" y="4256379"/>
            <a:ext cx="3066287" cy="204518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sp>
        <p:nvSpPr>
          <p:cNvPr id="363" name="Google Shape;363;p17"/>
          <p:cNvSpPr txBox="1"/>
          <p:nvPr/>
        </p:nvSpPr>
        <p:spPr>
          <a:xfrm>
            <a:off x="229437" y="279231"/>
            <a:ext cx="34817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環境永續 × 自然精華</a:t>
            </a:r>
            <a:endParaRPr sz="1600" dirty="0"/>
          </a:p>
        </p:txBody>
      </p:sp>
      <p:pic>
        <p:nvPicPr>
          <p:cNvPr id="364" name="Google Shape;364;p17" descr="一張含有 室內, 葡萄酒, 牆, 鍋 的圖片&#10;&#10;AI 產生的內容可能不正確。"/>
          <p:cNvPicPr preferRelativeResize="0"/>
          <p:nvPr/>
        </p:nvPicPr>
        <p:blipFill rotWithShape="1">
          <a:blip r:embed="rId5">
            <a:alphaModFix/>
          </a:blip>
          <a:srcRect l="12158" r="26225" b="3"/>
          <a:stretch/>
        </p:blipFill>
        <p:spPr>
          <a:xfrm>
            <a:off x="6490062" y="4012539"/>
            <a:ext cx="2628924" cy="2848001"/>
          </a:xfrm>
          <a:custGeom>
            <a:avLst/>
            <a:gdLst/>
            <a:ahLst/>
            <a:cxnLst/>
            <a:rect l="l" t="t" r="r" b="b"/>
            <a:pathLst>
              <a:path w="3975464" h="4365555" extrusionOk="0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65" name="Google Shape;365;p17" descr="一張含有 鍋, 管線, 地面, 木頭 的圖片&#10;&#10;AI 產生的內容可能不正確。"/>
          <p:cNvPicPr preferRelativeResize="0"/>
          <p:nvPr/>
        </p:nvPicPr>
        <p:blipFill rotWithShape="1">
          <a:blip r:embed="rId6">
            <a:alphaModFix/>
          </a:blip>
          <a:srcRect l="28012" r="11966" b="3"/>
          <a:stretch/>
        </p:blipFill>
        <p:spPr>
          <a:xfrm>
            <a:off x="9194404" y="4012539"/>
            <a:ext cx="2560715" cy="2848001"/>
          </a:xfrm>
          <a:custGeom>
            <a:avLst/>
            <a:gdLst/>
            <a:ahLst/>
            <a:cxnLst/>
            <a:rect l="l" t="t" r="r" b="b"/>
            <a:pathLst>
              <a:path w="3872656" h="4370715" extrusionOk="0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6" name="Google Shape;366;p17" descr="澳洲茶樹因葉片狀似茶的新芽而得名，遠看貌似針葉，葉片即是蒸餾茶樹精油的原料。"/>
          <p:cNvPicPr preferRelativeResize="0"/>
          <p:nvPr/>
        </p:nvPicPr>
        <p:blipFill rotWithShape="1">
          <a:blip r:embed="rId7">
            <a:alphaModFix/>
          </a:blip>
          <a:srcRect l="15710" r="32081" b="-2"/>
          <a:stretch/>
        </p:blipFill>
        <p:spPr>
          <a:xfrm>
            <a:off x="3711142" y="4012539"/>
            <a:ext cx="2643375" cy="2848001"/>
          </a:xfrm>
          <a:custGeom>
            <a:avLst/>
            <a:gdLst/>
            <a:ahLst/>
            <a:cxnLst/>
            <a:rect l="l" t="t" r="r" b="b"/>
            <a:pathLst>
              <a:path w="3997047" h="4358703" extrusionOk="0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67" name="Google Shape;367;p17"/>
          <p:cNvSpPr txBox="1"/>
          <p:nvPr/>
        </p:nvSpPr>
        <p:spPr>
          <a:xfrm>
            <a:off x="7368296" y="6378450"/>
            <a:ext cx="17505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傳統柴燒蒸餾設備</a:t>
            </a:r>
            <a:endParaRPr dirty="0"/>
          </a:p>
        </p:txBody>
      </p:sp>
      <p:sp>
        <p:nvSpPr>
          <p:cNvPr id="368" name="Google Shape;368;p17"/>
          <p:cNvSpPr txBox="1"/>
          <p:nvPr/>
        </p:nvSpPr>
        <p:spPr>
          <a:xfrm>
            <a:off x="9254530" y="6378400"/>
            <a:ext cx="2500329" cy="307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冷凝萃取工序分離純露和精油</a:t>
            </a:r>
            <a:endParaRPr sz="1400" b="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9" name="Google Shape;369;p17"/>
          <p:cNvSpPr txBox="1"/>
          <p:nvPr/>
        </p:nvSpPr>
        <p:spPr>
          <a:xfrm>
            <a:off x="3808978" y="6378514"/>
            <a:ext cx="2643375" cy="307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葉片即是蒸餾茶樹精油的原料</a:t>
            </a:r>
            <a:endParaRPr dirty="0"/>
          </a:p>
        </p:txBody>
      </p:sp>
      <p:sp>
        <p:nvSpPr>
          <p:cNvPr id="370" name="Google Shape;370;p17"/>
          <p:cNvSpPr txBox="1"/>
          <p:nvPr/>
        </p:nvSpPr>
        <p:spPr>
          <a:xfrm>
            <a:off x="3817359" y="279231"/>
            <a:ext cx="7937500" cy="329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臺灣沿海地區面臨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土壤鹽化、風蝕侵害與極端氣候影響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農作物難以生長，環境保育更是一大挑戰。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雲林縣劉掍山伯伯不畏艱困開啟沿海造林行動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種植成片</a:t>
            </a:r>
            <a:r>
              <a:rPr lang="zh-TW" sz="2400" b="1" dirty="0">
                <a:solidFill>
                  <a:srgbClr val="3A7D2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互葉白千層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防風林，以樹為牆，守護土地 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不僅改善土壤、抵禦強風與鹽害，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也達成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碳匯減碳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目標，為環境帶來長遠影響。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劉伯伯更成功蒸餾出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高品質的國產茶樹精油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400"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這不僅是地方創生的成果，更是自然永續的結晶。</a:t>
            </a:r>
            <a:endParaRPr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8"/>
          <p:cNvGrpSpPr/>
          <p:nvPr/>
        </p:nvGrpSpPr>
        <p:grpSpPr>
          <a:xfrm>
            <a:off x="1870463" y="0"/>
            <a:ext cx="8451074" cy="6858000"/>
            <a:chOff x="9733" y="1374"/>
            <a:chExt cx="9448" cy="7667"/>
          </a:xfrm>
        </p:grpSpPr>
        <p:pic>
          <p:nvPicPr>
            <p:cNvPr id="377" name="Google Shape;377;p18"/>
            <p:cNvPicPr preferRelativeResize="0"/>
            <p:nvPr/>
          </p:nvPicPr>
          <p:blipFill rotWithShape="1">
            <a:blip r:embed="rId3">
              <a:alphaModFix/>
            </a:blip>
            <a:srcRect t="53061" b="5162"/>
            <a:stretch/>
          </p:blipFill>
          <p:spPr>
            <a:xfrm>
              <a:off x="9733" y="1374"/>
              <a:ext cx="9448" cy="7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605" y="7775"/>
              <a:ext cx="2110" cy="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25" y="8175"/>
              <a:ext cx="2110" cy="5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385;p19">
            <a:extLst>
              <a:ext uri="{FF2B5EF4-FFF2-40B4-BE49-F238E27FC236}">
                <a16:creationId xmlns:a16="http://schemas.microsoft.com/office/drawing/2014/main" id="{091A1169-58A7-4CD8-9AA9-699C3D183E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23" t="20361" r="23384" b="58519"/>
          <a:stretch/>
        </p:blipFill>
        <p:spPr>
          <a:xfrm>
            <a:off x="9474340" y="1607058"/>
            <a:ext cx="1694394" cy="1692910"/>
          </a:xfrm>
          <a:prstGeom prst="ellipse">
            <a:avLst/>
          </a:prstGeom>
          <a:noFill/>
          <a:ln w="5715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387;p19">
            <a:extLst>
              <a:ext uri="{FF2B5EF4-FFF2-40B4-BE49-F238E27FC236}">
                <a16:creationId xmlns:a16="http://schemas.microsoft.com/office/drawing/2014/main" id="{19C715F1-7EED-48DD-BCE9-2DFD8AFCF01B}"/>
              </a:ext>
            </a:extLst>
          </p:cNvPr>
          <p:cNvSpPr txBox="1"/>
          <p:nvPr/>
        </p:nvSpPr>
        <p:spPr>
          <a:xfrm>
            <a:off x="9059974" y="1942079"/>
            <a:ext cx="2540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蘊含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雲林在地種植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互葉白千層精油</a:t>
            </a: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" descr="一張含有 文字, 字型, 圖形, 螢幕擷取畫面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3098" y="4670225"/>
            <a:ext cx="1889325" cy="1889325"/>
          </a:xfrm>
          <a:prstGeom prst="rect">
            <a:avLst/>
          </a:prstGeom>
          <a:noFill/>
          <a:ln w="9525" cap="flat" cmpd="sng">
            <a:solidFill>
              <a:srgbClr val="D0D0D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l="1504" t="1302"/>
          <a:stretch/>
        </p:blipFill>
        <p:spPr>
          <a:xfrm>
            <a:off x="5035590" y="4670231"/>
            <a:ext cx="1889328" cy="1900244"/>
          </a:xfrm>
          <a:prstGeom prst="rect">
            <a:avLst/>
          </a:prstGeom>
          <a:noFill/>
          <a:ln w="9525" cap="flat" cmpd="sng">
            <a:solidFill>
              <a:srgbClr val="D0D0D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5">
            <a:alphaModFix/>
          </a:blip>
          <a:srcRect r="41523" b="44809"/>
          <a:stretch/>
        </p:blipFill>
        <p:spPr>
          <a:xfrm>
            <a:off x="2287752" y="60932"/>
            <a:ext cx="5956476" cy="451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5">
            <a:alphaModFix/>
          </a:blip>
          <a:srcRect l="59589" t="3450" b="965"/>
          <a:stretch/>
        </p:blipFill>
        <p:spPr>
          <a:xfrm>
            <a:off x="8417347" y="359443"/>
            <a:ext cx="3231313" cy="613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6">
            <a:alphaModFix/>
          </a:blip>
          <a:srcRect l="26993" r="27084"/>
          <a:stretch/>
        </p:blipFill>
        <p:spPr>
          <a:xfrm>
            <a:off x="334399" y="202926"/>
            <a:ext cx="1908048" cy="1662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19" descr="一張含有 瓶子, 家庭用品, 箱子, 包裝與標籤 的圖片&#10;&#10;AI 產生的內容可能不正確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070" y="-252095"/>
            <a:ext cx="12296140" cy="81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9"/>
          <p:cNvSpPr txBox="1"/>
          <p:nvPr/>
        </p:nvSpPr>
        <p:spPr>
          <a:xfrm>
            <a:off x="6791325" y="1207135"/>
            <a:ext cx="505714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碳匯造林 × 自然呵護</a:t>
            </a:r>
            <a:endParaRPr sz="2400" b="1" dirty="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rgbClr val="3A7D2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茶樹洗手露/護手霜 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8" name="Google Shape;388;p19"/>
          <p:cNvSpPr txBox="1"/>
          <p:nvPr/>
        </p:nvSpPr>
        <p:spPr>
          <a:xfrm>
            <a:off x="6791325" y="2265639"/>
            <a:ext cx="3815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喚起土地香氣與日常清潔的溫柔連結</a:t>
            </a:r>
            <a:endParaRPr sz="2000" dirty="0"/>
          </a:p>
        </p:txBody>
      </p:sp>
      <p:pic>
        <p:nvPicPr>
          <p:cNvPr id="389" name="Google Shape;389;p19"/>
          <p:cNvPicPr preferRelativeResize="0"/>
          <p:nvPr/>
        </p:nvPicPr>
        <p:blipFill rotWithShape="1">
          <a:blip r:embed="rId4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9"/>
          <p:cNvSpPr/>
          <p:nvPr/>
        </p:nvSpPr>
        <p:spPr>
          <a:xfrm>
            <a:off x="655311" y="1962097"/>
            <a:ext cx="2656849" cy="461624"/>
          </a:xfrm>
          <a:prstGeom prst="rect">
            <a:avLst/>
          </a:prstGeom>
          <a:solidFill>
            <a:srgbClr val="8BB99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農產加工創意產品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3427" y="285642"/>
            <a:ext cx="2540000" cy="1224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"/>
          <p:cNvSpPr txBox="1"/>
          <p:nvPr/>
        </p:nvSpPr>
        <p:spPr>
          <a:xfrm>
            <a:off x="6791325" y="884425"/>
            <a:ext cx="542658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59903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「原型食物」的重要性」</a:t>
            </a:r>
            <a:endParaRPr sz="3600" b="1" dirty="0">
              <a:solidFill>
                <a:srgbClr val="59903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8" name="Google Shape;398;p20"/>
          <p:cNvSpPr/>
          <p:nvPr/>
        </p:nvSpPr>
        <p:spPr>
          <a:xfrm>
            <a:off x="7247671" y="1645743"/>
            <a:ext cx="4797900" cy="458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經過層層加工精緻食品雖方便，</a:t>
            </a:r>
            <a:endParaRPr lang="en-US" altLang="zh-TW" sz="2400" b="1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過多的添加物與營養流失。</a:t>
            </a:r>
            <a:b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選擇原型食物</a:t>
            </a:r>
            <a:endParaRPr lang="en-US" altLang="zh-TW" sz="2400" b="1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完整的蔬果、穀物、堅果、</a:t>
            </a:r>
            <a:endParaRPr lang="en-US" altLang="zh-TW" sz="2400" b="1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豆類和天然蛋白質，</a:t>
            </a:r>
            <a:b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不僅能攝取最純粹的營養，</a:t>
            </a:r>
            <a:endParaRPr lang="en-US" altLang="zh-TW" sz="2400" b="1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還能讓身體回歸最自然的平衡，</a:t>
            </a:r>
            <a:endParaRPr lang="en-US" altLang="zh-TW" sz="2400" b="1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也是對身體的善待。</a:t>
            </a:r>
            <a:endParaRPr lang="en-US" altLang="zh-TW" sz="2400" b="1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15000"/>
              </a:lnSpc>
            </a:pPr>
            <a:r>
              <a:rPr lang="zh-TW" altLang="en-US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找回最純粹的營養，</a:t>
            </a:r>
            <a:endParaRPr lang="en-US" altLang="zh-TW" sz="2400" b="1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15000"/>
              </a:lnSpc>
            </a:pPr>
            <a:r>
              <a:rPr lang="zh-TW" altLang="en-US" sz="24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從原型食物開始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b="1" dirty="0"/>
          </a:p>
        </p:txBody>
      </p:sp>
      <p:pic>
        <p:nvPicPr>
          <p:cNvPr id="399" name="Google Shape;399;p20" title="1752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792" y="5776453"/>
            <a:ext cx="6827879" cy="970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20"/>
          <p:cNvGrpSpPr/>
          <p:nvPr/>
        </p:nvGrpSpPr>
        <p:grpSpPr>
          <a:xfrm>
            <a:off x="146429" y="1309057"/>
            <a:ext cx="6928899" cy="4264428"/>
            <a:chOff x="238364" y="1780890"/>
            <a:chExt cx="4499491" cy="2769236"/>
          </a:xfrm>
        </p:grpSpPr>
        <p:pic>
          <p:nvPicPr>
            <p:cNvPr id="401" name="Google Shape;401;p20" title="S__82821123.jpg"/>
            <p:cNvPicPr preferRelativeResize="0"/>
            <p:nvPr/>
          </p:nvPicPr>
          <p:blipFill rotWithShape="1">
            <a:blip r:embed="rId4">
              <a:alphaModFix/>
            </a:blip>
            <a:srcRect l="4479" t="10838" r="5591" b="9624"/>
            <a:stretch/>
          </p:blipFill>
          <p:spPr>
            <a:xfrm>
              <a:off x="238364" y="1780890"/>
              <a:ext cx="2348876" cy="2769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0" title="165615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60455" y="1780891"/>
              <a:ext cx="2077400" cy="27692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20" title="1752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7" y="162044"/>
            <a:ext cx="6827879" cy="9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0" title="175269.jpg"/>
          <p:cNvPicPr preferRelativeResize="0"/>
          <p:nvPr/>
        </p:nvPicPr>
        <p:blipFill rotWithShape="1">
          <a:blip r:embed="rId3">
            <a:alphaModFix/>
          </a:blip>
          <a:srcRect l="76" t="-1" r="44867" b="-1"/>
          <a:stretch/>
        </p:blipFill>
        <p:spPr>
          <a:xfrm>
            <a:off x="7664438" y="162052"/>
            <a:ext cx="3759201" cy="9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05;p20" title="175269.jpg">
            <a:extLst>
              <a:ext uri="{FF2B5EF4-FFF2-40B4-BE49-F238E27FC236}">
                <a16:creationId xmlns:a16="http://schemas.microsoft.com/office/drawing/2014/main" id="{C5A426BE-369B-4146-A054-6CBF790501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6" t="-1" r="44867" b="-1"/>
          <a:stretch/>
        </p:blipFill>
        <p:spPr>
          <a:xfrm>
            <a:off x="7895633" y="5894076"/>
            <a:ext cx="3759201" cy="9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21"/>
          <p:cNvPicPr preferRelativeResize="0"/>
          <p:nvPr/>
        </p:nvPicPr>
        <p:blipFill rotWithShape="1">
          <a:blip r:embed="rId3">
            <a:alphaModFix/>
          </a:blip>
          <a:srcRect l="54254" r="24280"/>
          <a:stretch/>
        </p:blipFill>
        <p:spPr>
          <a:xfrm>
            <a:off x="10709381" y="914383"/>
            <a:ext cx="1098368" cy="3483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21"/>
          <p:cNvGrpSpPr/>
          <p:nvPr/>
        </p:nvGrpSpPr>
        <p:grpSpPr>
          <a:xfrm>
            <a:off x="5791213" y="315273"/>
            <a:ext cx="3227966" cy="4249948"/>
            <a:chOff x="626512" y="541645"/>
            <a:chExt cx="4262987" cy="5612658"/>
          </a:xfrm>
        </p:grpSpPr>
        <p:pic>
          <p:nvPicPr>
            <p:cNvPr id="413" name="Google Shape;413;p21"/>
            <p:cNvPicPr preferRelativeResize="0"/>
            <p:nvPr/>
          </p:nvPicPr>
          <p:blipFill rotWithShape="1">
            <a:blip r:embed="rId4">
              <a:alphaModFix/>
            </a:blip>
            <a:srcRect l="16357" t="9206" r="28840" b="36666"/>
            <a:stretch/>
          </p:blipFill>
          <p:spPr>
            <a:xfrm>
              <a:off x="626512" y="541645"/>
              <a:ext cx="4262987" cy="5612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21"/>
            <p:cNvPicPr preferRelativeResize="0"/>
            <p:nvPr/>
          </p:nvPicPr>
          <p:blipFill rotWithShape="1">
            <a:blip r:embed="rId5">
              <a:alphaModFix/>
            </a:blip>
            <a:srcRect l="16796" t="50000" r="67258" b="27497"/>
            <a:stretch/>
          </p:blipFill>
          <p:spPr>
            <a:xfrm>
              <a:off x="1639816" y="2113060"/>
              <a:ext cx="1946533" cy="1942537"/>
            </a:xfrm>
            <a:prstGeom prst="roundRect">
              <a:avLst>
                <a:gd name="adj" fmla="val 1852"/>
              </a:avLst>
            </a:prstGeom>
            <a:no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15" name="Google Shape;415;p21"/>
          <p:cNvPicPr preferRelativeResize="0"/>
          <p:nvPr/>
        </p:nvPicPr>
        <p:blipFill rotWithShape="1">
          <a:blip r:embed="rId6">
            <a:alphaModFix/>
          </a:blip>
          <a:srcRect l="35320" t="7869" r="37375" b="7640"/>
          <a:stretch/>
        </p:blipFill>
        <p:spPr>
          <a:xfrm>
            <a:off x="4008008" y="1068936"/>
            <a:ext cx="1831428" cy="251764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1"/>
          <p:cNvSpPr/>
          <p:nvPr/>
        </p:nvSpPr>
        <p:spPr>
          <a:xfrm>
            <a:off x="8334679" y="5146433"/>
            <a:ext cx="2792883" cy="15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2400" b="1" u="sng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輕巧果粉包</a:t>
            </a:r>
            <a:endParaRPr lang="en-US" altLang="zh-TW"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2400" b="1" u="sng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嚴選臺灣苦茶油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85750" marR="0" lvl="0" indent="-2857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zh-TW" sz="2400" b="1" u="sng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國產蜂蜜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17" name="Google Shape;417;p21"/>
          <p:cNvGrpSpPr/>
          <p:nvPr/>
        </p:nvGrpSpPr>
        <p:grpSpPr>
          <a:xfrm>
            <a:off x="346149" y="-1821613"/>
            <a:ext cx="9987279" cy="8487236"/>
            <a:chOff x="2317760" y="-2127388"/>
            <a:chExt cx="9987279" cy="8487236"/>
          </a:xfrm>
        </p:grpSpPr>
        <p:sp>
          <p:nvSpPr>
            <p:cNvPr id="418" name="Google Shape;418;p21"/>
            <p:cNvSpPr txBox="1"/>
            <p:nvPr/>
          </p:nvSpPr>
          <p:spPr>
            <a:xfrm>
              <a:off x="2353987" y="2269277"/>
              <a:ext cx="3745351" cy="923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Microsoft JhengHei"/>
                <a:buNone/>
              </a:pPr>
              <a:r>
                <a:rPr lang="zh-TW" sz="2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「一包好拌拌綠拿鐵</a:t>
              </a:r>
              <a:endParaRPr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Microsoft JhengHei"/>
                <a:buNone/>
              </a:pPr>
              <a:r>
                <a:rPr lang="zh-TW" sz="2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補足每天2/3膳食纖維」</a:t>
              </a:r>
              <a:endParaRPr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19" name="Google Shape;419;p21"/>
            <p:cNvSpPr/>
            <p:nvPr/>
          </p:nvSpPr>
          <p:spPr>
            <a:xfrm>
              <a:off x="2317760" y="4143897"/>
              <a:ext cx="7607290" cy="2215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Microsoft JhengHei"/>
                <a:buChar char="●"/>
              </a:pPr>
              <a:r>
                <a:rPr lang="zh-TW" sz="2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業界最高蔬菜比例  </a:t>
              </a:r>
              <a:r>
                <a:rPr lang="zh-TW" sz="2400" b="1" dirty="0">
                  <a:solidFill>
                    <a:schemeClr val="dk1"/>
                  </a:solidFill>
                  <a:highlight>
                    <a:srgbClr val="C1DB82"/>
                  </a:highlight>
                  <a:latin typeface="Microsoft JhengHei"/>
                  <a:ea typeface="Microsoft JhengHei"/>
                  <a:cs typeface="Microsoft JhengHei"/>
                  <a:sym typeface="Microsoft JhengHei"/>
                </a:rPr>
                <a:t> 蔬菜7:水果3</a:t>
              </a:r>
              <a:r>
                <a:rPr lang="zh-TW" sz="2400" dirty="0">
                  <a:solidFill>
                    <a:schemeClr val="dk1"/>
                  </a:solidFill>
                  <a:highlight>
                    <a:srgbClr val="C1DB82"/>
                  </a:highlight>
                  <a:latin typeface="Microsoft JhengHei"/>
                  <a:ea typeface="Microsoft JhengHei"/>
                  <a:cs typeface="Microsoft JhengHei"/>
                  <a:sym typeface="Microsoft JhengHei"/>
                </a:rPr>
                <a:t>   </a:t>
              </a:r>
              <a:r>
                <a:rPr lang="zh-TW" sz="24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                                           真正喝得到滿滿</a:t>
              </a:r>
              <a:r>
                <a:rPr lang="zh-TW" sz="2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植化素及</a:t>
              </a:r>
              <a:r>
                <a:rPr lang="zh-TW" sz="24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綠葉素、膳食纖維營養</a:t>
              </a:r>
              <a:endParaRPr sz="2000" dirty="0"/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Microsoft JhengHei"/>
                <a:buChar char="●"/>
              </a:pPr>
              <a:r>
                <a:rPr lang="zh-TW" sz="24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嚴選國產有機認證蔬菜、產銷履歷紅蘿蔔</a:t>
              </a:r>
              <a:endParaRPr sz="2000" dirty="0"/>
            </a:p>
            <a:p>
              <a:pPr marL="457200" marR="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Microsoft JhengHei"/>
                <a:buChar char="●"/>
              </a:pPr>
              <a:r>
                <a:rPr lang="zh-TW" sz="24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製作後立即</a:t>
              </a:r>
              <a:r>
                <a:rPr lang="zh-TW" sz="24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真空急速冷凍 </a:t>
              </a:r>
              <a:r>
                <a:rPr lang="zh-TW" sz="24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保留最佳營養</a:t>
              </a:r>
              <a:br>
                <a:rPr lang="zh-TW" sz="24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2400" u="sng" dirty="0">
                  <a:solidFill>
                    <a:schemeClr val="accent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符合ISO22000食品安全管理標準、</a:t>
              </a:r>
              <a:r>
                <a:rPr lang="zh-TW" sz="2400" u="sng" dirty="0">
                  <a:solidFill>
                    <a:schemeClr val="accent5"/>
                  </a:solidFill>
                  <a:highlight>
                    <a:srgbClr val="FFFFFF"/>
                  </a:highlight>
                  <a:latin typeface="Microsoft JhengHei"/>
                  <a:ea typeface="Microsoft JhengHei"/>
                  <a:cs typeface="Microsoft JhengHei"/>
                  <a:sym typeface="Microsoft JhengHei"/>
                </a:rPr>
                <a:t>HACCP認證</a:t>
              </a:r>
              <a:endParaRPr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2353987" y="3489235"/>
              <a:ext cx="5009437" cy="446236"/>
            </a:xfrm>
            <a:prstGeom prst="rect">
              <a:avLst/>
            </a:prstGeom>
            <a:solidFill>
              <a:srgbClr val="C1DB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5875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天然無添加，不含精製糖、無化學防腐劑   </a:t>
              </a:r>
              <a:endParaRPr sz="2000" b="1"/>
            </a:p>
          </p:txBody>
        </p:sp>
        <p:sp>
          <p:nvSpPr>
            <p:cNvPr id="421" name="Google Shape;421;p21"/>
            <p:cNvSpPr/>
            <p:nvPr/>
          </p:nvSpPr>
          <p:spPr>
            <a:xfrm>
              <a:off x="7416994" y="-2127388"/>
              <a:ext cx="4888045" cy="5271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22" name="Google Shape;422;p21"/>
          <p:cNvSpPr/>
          <p:nvPr/>
        </p:nvSpPr>
        <p:spPr>
          <a:xfrm>
            <a:off x="7580608" y="4732873"/>
            <a:ext cx="729687" cy="369332"/>
          </a:xfrm>
          <a:prstGeom prst="rect">
            <a:avLst/>
          </a:prstGeom>
          <a:solidFill>
            <a:srgbClr val="C1DB8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TIPS.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21" descr="限量單品-產銷履歷 台灣苦茶油 (梅山)▁▂▃缺貨中▃▂▁"/>
          <p:cNvPicPr preferRelativeResize="0"/>
          <p:nvPr/>
        </p:nvPicPr>
        <p:blipFill rotWithShape="1">
          <a:blip r:embed="rId7">
            <a:alphaModFix/>
          </a:blip>
          <a:srcRect l="26874" t="6574" r="54343" b="6575"/>
          <a:stretch/>
        </p:blipFill>
        <p:spPr>
          <a:xfrm>
            <a:off x="9777138" y="886182"/>
            <a:ext cx="753267" cy="348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 descr="https://yilanuw.org.tw/system/upload/product/1715304521_1b.jpg"/>
          <p:cNvPicPr preferRelativeResize="0"/>
          <p:nvPr/>
        </p:nvPicPr>
        <p:blipFill rotWithShape="1">
          <a:blip r:embed="rId8">
            <a:alphaModFix/>
          </a:blip>
          <a:srcRect l="41616" t="15373" r="30429" b="11973"/>
          <a:stretch/>
        </p:blipFill>
        <p:spPr>
          <a:xfrm>
            <a:off x="8954499" y="2086885"/>
            <a:ext cx="564732" cy="2203507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1"/>
          <p:cNvSpPr/>
          <p:nvPr/>
        </p:nvSpPr>
        <p:spPr>
          <a:xfrm>
            <a:off x="8500348" y="4686727"/>
            <a:ext cx="3450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綠拿鐵加入這些更棒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21"/>
          <p:cNvPicPr preferRelativeResize="0"/>
          <p:nvPr/>
        </p:nvPicPr>
        <p:blipFill rotWithShape="1">
          <a:blip r:embed="rId9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1"/>
          <p:cNvSpPr/>
          <p:nvPr/>
        </p:nvSpPr>
        <p:spPr>
          <a:xfrm>
            <a:off x="695385" y="1978623"/>
            <a:ext cx="2647269" cy="461624"/>
          </a:xfrm>
          <a:prstGeom prst="rect">
            <a:avLst/>
          </a:prstGeom>
          <a:solidFill>
            <a:srgbClr val="8BB99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農產加工創意產品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2"/>
          <p:cNvPicPr preferRelativeResize="0"/>
          <p:nvPr/>
        </p:nvPicPr>
        <p:blipFill rotWithShape="1">
          <a:blip r:embed="rId3">
            <a:alphaModFix/>
          </a:blip>
          <a:srcRect r="97680"/>
          <a:stretch/>
        </p:blipFill>
        <p:spPr>
          <a:xfrm>
            <a:off x="0" y="0"/>
            <a:ext cx="121920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6281" y="95052"/>
            <a:ext cx="4347638" cy="276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22"/>
          <p:cNvGrpSpPr/>
          <p:nvPr/>
        </p:nvGrpSpPr>
        <p:grpSpPr>
          <a:xfrm>
            <a:off x="725573" y="3087382"/>
            <a:ext cx="10775088" cy="3380785"/>
            <a:chOff x="592755" y="3087382"/>
            <a:chExt cx="10775088" cy="3380785"/>
          </a:xfrm>
        </p:grpSpPr>
        <p:grpSp>
          <p:nvGrpSpPr>
            <p:cNvPr id="437" name="Google Shape;437;p22"/>
            <p:cNvGrpSpPr/>
            <p:nvPr/>
          </p:nvGrpSpPr>
          <p:grpSpPr>
            <a:xfrm>
              <a:off x="592755" y="3525543"/>
              <a:ext cx="2504628" cy="2628678"/>
              <a:chOff x="850890" y="3639843"/>
              <a:chExt cx="2504628" cy="2628678"/>
            </a:xfrm>
          </p:grpSpPr>
          <p:pic>
            <p:nvPicPr>
              <p:cNvPr id="438" name="Google Shape;438;p2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50890" y="3639843"/>
                <a:ext cx="2504628" cy="26286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9" name="Google Shape;439;p22"/>
              <p:cNvSpPr/>
              <p:nvPr/>
            </p:nvSpPr>
            <p:spPr>
              <a:xfrm>
                <a:off x="933999" y="5646043"/>
                <a:ext cx="483321" cy="460744"/>
              </a:xfrm>
              <a:prstGeom prst="ellipse">
                <a:avLst/>
              </a:prstGeom>
              <a:solidFill>
                <a:srgbClr val="5990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3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3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2"/>
            <p:cNvGrpSpPr/>
            <p:nvPr/>
          </p:nvGrpSpPr>
          <p:grpSpPr>
            <a:xfrm>
              <a:off x="5695965" y="3627700"/>
              <a:ext cx="2324803" cy="2471135"/>
              <a:chOff x="7299960" y="3429000"/>
              <a:chExt cx="3087052" cy="3281363"/>
            </a:xfrm>
          </p:grpSpPr>
          <p:pic>
            <p:nvPicPr>
              <p:cNvPr id="441" name="Google Shape;441;p22"/>
              <p:cNvPicPr preferRelativeResize="0"/>
              <p:nvPr/>
            </p:nvPicPr>
            <p:blipFill rotWithShape="1">
              <a:blip r:embed="rId5">
                <a:alphaModFix/>
              </a:blip>
              <a:srcRect l="2463" r="2238" b="176"/>
              <a:stretch/>
            </p:blipFill>
            <p:spPr>
              <a:xfrm>
                <a:off x="7299960" y="3429000"/>
                <a:ext cx="3082290" cy="32813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2" name="Google Shape;442;p22"/>
              <p:cNvSpPr/>
              <p:nvPr/>
            </p:nvSpPr>
            <p:spPr>
              <a:xfrm>
                <a:off x="7471282" y="5993222"/>
                <a:ext cx="511386" cy="525962"/>
              </a:xfrm>
              <a:prstGeom prst="ellipse">
                <a:avLst/>
              </a:prstGeom>
              <a:solidFill>
                <a:srgbClr val="5990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3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3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22"/>
              <p:cNvSpPr/>
              <p:nvPr/>
            </p:nvSpPr>
            <p:spPr>
              <a:xfrm>
                <a:off x="10272712" y="6128806"/>
                <a:ext cx="114300" cy="302950"/>
              </a:xfrm>
              <a:prstGeom prst="ellipse">
                <a:avLst/>
              </a:prstGeom>
              <a:solidFill>
                <a:srgbClr val="C1DB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22"/>
            <p:cNvGrpSpPr/>
            <p:nvPr/>
          </p:nvGrpSpPr>
          <p:grpSpPr>
            <a:xfrm>
              <a:off x="3145667" y="3495461"/>
              <a:ext cx="2377252" cy="2655629"/>
              <a:chOff x="4023565" y="3257691"/>
              <a:chExt cx="3156698" cy="3526348"/>
            </a:xfrm>
          </p:grpSpPr>
          <p:pic>
            <p:nvPicPr>
              <p:cNvPr id="445" name="Google Shape;445;p22"/>
              <p:cNvPicPr preferRelativeResize="0"/>
              <p:nvPr/>
            </p:nvPicPr>
            <p:blipFill rotWithShape="1">
              <a:blip r:embed="rId6">
                <a:alphaModFix/>
              </a:blip>
              <a:srcRect l="1" r="1401"/>
              <a:stretch/>
            </p:blipFill>
            <p:spPr>
              <a:xfrm>
                <a:off x="4023565" y="3257691"/>
                <a:ext cx="3151936" cy="35263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6" name="Google Shape;446;p22"/>
              <p:cNvSpPr/>
              <p:nvPr/>
            </p:nvSpPr>
            <p:spPr>
              <a:xfrm>
                <a:off x="4213860" y="5961623"/>
                <a:ext cx="511386" cy="525962"/>
              </a:xfrm>
              <a:prstGeom prst="ellipse">
                <a:avLst/>
              </a:prstGeom>
              <a:solidFill>
                <a:srgbClr val="5990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3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3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2"/>
              <p:cNvSpPr/>
              <p:nvPr/>
            </p:nvSpPr>
            <p:spPr>
              <a:xfrm>
                <a:off x="7065963" y="6104728"/>
                <a:ext cx="114300" cy="302950"/>
              </a:xfrm>
              <a:prstGeom prst="ellipse">
                <a:avLst/>
              </a:prstGeom>
              <a:solidFill>
                <a:srgbClr val="C1DB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2"/>
            <p:cNvGrpSpPr/>
            <p:nvPr/>
          </p:nvGrpSpPr>
          <p:grpSpPr>
            <a:xfrm>
              <a:off x="8351987" y="3087382"/>
              <a:ext cx="2981621" cy="3072577"/>
              <a:chOff x="9517380" y="4066313"/>
              <a:chExt cx="2346835" cy="2418427"/>
            </a:xfrm>
          </p:grpSpPr>
          <p:pic>
            <p:nvPicPr>
              <p:cNvPr id="449" name="Google Shape;449;p22"/>
              <p:cNvPicPr preferRelativeResize="0"/>
              <p:nvPr/>
            </p:nvPicPr>
            <p:blipFill rotWithShape="1">
              <a:blip r:embed="rId7">
                <a:alphaModFix/>
              </a:blip>
              <a:srcRect l="8390" t="-509" r="2396" b="31106"/>
              <a:stretch/>
            </p:blipFill>
            <p:spPr>
              <a:xfrm>
                <a:off x="9517380" y="4066313"/>
                <a:ext cx="2346835" cy="17344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0" name="Google Shape;450;p22"/>
              <p:cNvPicPr preferRelativeResize="0"/>
              <p:nvPr/>
            </p:nvPicPr>
            <p:blipFill rotWithShape="1">
              <a:blip r:embed="rId7">
                <a:alphaModFix/>
              </a:blip>
              <a:srcRect l="22597" t="66660" r="2395" b="3120"/>
              <a:stretch/>
            </p:blipFill>
            <p:spPr>
              <a:xfrm>
                <a:off x="9891103" y="5725913"/>
                <a:ext cx="1973112" cy="7551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1" name="Google Shape;451;p22"/>
              <p:cNvPicPr preferRelativeResize="0"/>
              <p:nvPr/>
            </p:nvPicPr>
            <p:blipFill rotWithShape="1">
              <a:blip r:embed="rId7">
                <a:alphaModFix/>
              </a:blip>
              <a:srcRect l="87180" t="66660" r="2396" b="3120"/>
              <a:stretch/>
            </p:blipFill>
            <p:spPr>
              <a:xfrm flipH="1">
                <a:off x="9631118" y="5719723"/>
                <a:ext cx="285951" cy="7650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2" name="Google Shape;452;p22"/>
            <p:cNvGrpSpPr/>
            <p:nvPr/>
          </p:nvGrpSpPr>
          <p:grpSpPr>
            <a:xfrm rot="-1113440">
              <a:off x="10640163" y="3426435"/>
              <a:ext cx="594765" cy="932447"/>
              <a:chOff x="10922148" y="3533718"/>
              <a:chExt cx="594765" cy="932447"/>
            </a:xfrm>
          </p:grpSpPr>
          <p:sp>
            <p:nvSpPr>
              <p:cNvPr id="453" name="Google Shape;453;p22"/>
              <p:cNvSpPr/>
              <p:nvPr/>
            </p:nvSpPr>
            <p:spPr>
              <a:xfrm rot="-8105316">
                <a:off x="11014649" y="3559571"/>
                <a:ext cx="218941" cy="352529"/>
              </a:xfrm>
              <a:prstGeom prst="triangle">
                <a:avLst>
                  <a:gd name="adj" fmla="val 50000"/>
                </a:avLst>
              </a:prstGeom>
              <a:solidFill>
                <a:srgbClr val="EFA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 rot="-5879009">
                <a:off x="11131403" y="3755913"/>
                <a:ext cx="252648" cy="488012"/>
              </a:xfrm>
              <a:prstGeom prst="triangle">
                <a:avLst>
                  <a:gd name="adj" fmla="val 50000"/>
                </a:avLst>
              </a:prstGeom>
              <a:solidFill>
                <a:srgbClr val="EFA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 rot="-4340140">
                <a:off x="11111256" y="4065395"/>
                <a:ext cx="230102" cy="446730"/>
              </a:xfrm>
              <a:prstGeom prst="triangle">
                <a:avLst>
                  <a:gd name="adj" fmla="val 50000"/>
                </a:avLst>
              </a:prstGeom>
              <a:solidFill>
                <a:srgbClr val="EFA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6" name="Google Shape;456;p22"/>
            <p:cNvSpPr txBox="1"/>
            <p:nvPr/>
          </p:nvSpPr>
          <p:spPr>
            <a:xfrm>
              <a:off x="858392" y="6098835"/>
              <a:ext cx="19415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595959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(蔬果包可先解凍)</a:t>
              </a:r>
              <a:endParaRPr sz="1800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274199"/>
            <a:ext cx="12192000" cy="430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3"/>
          <p:cNvPicPr preferRelativeResize="0"/>
          <p:nvPr/>
        </p:nvPicPr>
        <p:blipFill rotWithShape="1">
          <a:blip r:embed="rId5">
            <a:alphaModFix/>
          </a:blip>
          <a:srcRect l="1555" t="1011" b="1497"/>
          <a:stretch/>
        </p:blipFill>
        <p:spPr>
          <a:xfrm>
            <a:off x="7215188" y="5698331"/>
            <a:ext cx="4693784" cy="10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3"/>
          <p:cNvPicPr preferRelativeResize="0"/>
          <p:nvPr/>
        </p:nvPicPr>
        <p:blipFill rotWithShape="1">
          <a:blip r:embed="rId6">
            <a:alphaModFix/>
          </a:blip>
          <a:srcRect l="26991" r="27086"/>
          <a:stretch/>
        </p:blipFill>
        <p:spPr>
          <a:xfrm>
            <a:off x="3441527" y="0"/>
            <a:ext cx="1411860" cy="123038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3"/>
          <p:cNvSpPr txBox="1"/>
          <p:nvPr/>
        </p:nvSpPr>
        <p:spPr>
          <a:xfrm>
            <a:off x="4960155" y="221622"/>
            <a:ext cx="46084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3B9EBA"/>
                </a:solidFill>
                <a:latin typeface="Arial"/>
                <a:ea typeface="Arial"/>
                <a:cs typeface="Arial"/>
                <a:sym typeface="Arial"/>
              </a:rPr>
              <a:t>好好生活，思考從這裡開始</a:t>
            </a:r>
            <a:endParaRPr sz="2800" b="1" dirty="0">
              <a:solidFill>
                <a:srgbClr val="3B9EB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3B9EBA"/>
                </a:solidFill>
                <a:latin typeface="Arial"/>
                <a:ea typeface="Arial"/>
                <a:cs typeface="Arial"/>
                <a:sym typeface="Arial"/>
              </a:rPr>
              <a:t>每一次體驗，都是一種好思</a:t>
            </a:r>
            <a:endParaRPr sz="2400" b="1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7E85121-1DE9-45E6-B9FA-03A7A4CE6F6B}"/>
              </a:ext>
            </a:extLst>
          </p:cNvPr>
          <p:cNvGrpSpPr/>
          <p:nvPr/>
        </p:nvGrpSpPr>
        <p:grpSpPr>
          <a:xfrm>
            <a:off x="0" y="1230382"/>
            <a:ext cx="12225065" cy="676523"/>
            <a:chOff x="0" y="1230382"/>
            <a:chExt cx="12225065" cy="676523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853FE868-F101-4208-9A94-5750CAD99755}"/>
                </a:ext>
              </a:extLst>
            </p:cNvPr>
            <p:cNvGrpSpPr/>
            <p:nvPr/>
          </p:nvGrpSpPr>
          <p:grpSpPr>
            <a:xfrm>
              <a:off x="0" y="1230382"/>
              <a:ext cx="12225065" cy="676523"/>
              <a:chOff x="0" y="1230382"/>
              <a:chExt cx="12225065" cy="676523"/>
            </a:xfrm>
          </p:grpSpPr>
          <p:pic>
            <p:nvPicPr>
              <p:cNvPr id="7" name="Google Shape;463;p23">
                <a:extLst>
                  <a:ext uri="{FF2B5EF4-FFF2-40B4-BE49-F238E27FC236}">
                    <a16:creationId xmlns:a16="http://schemas.microsoft.com/office/drawing/2014/main" id="{644AB655-5781-4315-BD9E-6B991F06C07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t="5215" r="88819" b="86896"/>
              <a:stretch/>
            </p:blipFill>
            <p:spPr>
              <a:xfrm>
                <a:off x="130724" y="1230384"/>
                <a:ext cx="2712720" cy="6765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463;p23">
                <a:extLst>
                  <a:ext uri="{FF2B5EF4-FFF2-40B4-BE49-F238E27FC236}">
                    <a16:creationId xmlns:a16="http://schemas.microsoft.com/office/drawing/2014/main" id="{5020A53C-0367-4588-BEC5-5FC3555B0AC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25474" t="5039" r="60980" b="86498"/>
              <a:stretch/>
            </p:blipFill>
            <p:spPr>
              <a:xfrm>
                <a:off x="3063526" y="1230384"/>
                <a:ext cx="3063526" cy="6765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463;p23">
                <a:extLst>
                  <a:ext uri="{FF2B5EF4-FFF2-40B4-BE49-F238E27FC236}">
                    <a16:creationId xmlns:a16="http://schemas.microsoft.com/office/drawing/2014/main" id="{6EF39925-25C0-4A77-8BCE-46E40BC005C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50137" t="4912" r="36317" b="86625"/>
              <a:stretch/>
            </p:blipFill>
            <p:spPr>
              <a:xfrm>
                <a:off x="6127052" y="1230383"/>
                <a:ext cx="3063526" cy="6765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463;p23">
                <a:extLst>
                  <a:ext uri="{FF2B5EF4-FFF2-40B4-BE49-F238E27FC236}">
                    <a16:creationId xmlns:a16="http://schemas.microsoft.com/office/drawing/2014/main" id="{820B4586-953D-4865-A6D7-7E493DE05E6F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75382" t="4557" r="11072" b="86980"/>
              <a:stretch/>
            </p:blipFill>
            <p:spPr>
              <a:xfrm>
                <a:off x="9161539" y="1230383"/>
                <a:ext cx="3063526" cy="6765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463;p23">
                <a:extLst>
                  <a:ext uri="{FF2B5EF4-FFF2-40B4-BE49-F238E27FC236}">
                    <a16:creationId xmlns:a16="http://schemas.microsoft.com/office/drawing/2014/main" id="{99BBFF69-E525-4D7A-B8AF-CEB485B1354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t="5215" r="98786" b="86896"/>
              <a:stretch/>
            </p:blipFill>
            <p:spPr>
              <a:xfrm>
                <a:off x="0" y="1230382"/>
                <a:ext cx="364404" cy="6765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Google Shape;463;p23">
              <a:extLst>
                <a:ext uri="{FF2B5EF4-FFF2-40B4-BE49-F238E27FC236}">
                  <a16:creationId xmlns:a16="http://schemas.microsoft.com/office/drawing/2014/main" id="{D2D62670-63A9-46EB-B1C3-79A605EA64A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0553" t="5215" r="88819" b="86896"/>
            <a:stretch/>
          </p:blipFill>
          <p:spPr>
            <a:xfrm>
              <a:off x="2820628" y="1230382"/>
              <a:ext cx="242897" cy="67652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24"/>
          <p:cNvGrpSpPr/>
          <p:nvPr/>
        </p:nvGrpSpPr>
        <p:grpSpPr>
          <a:xfrm>
            <a:off x="-126800" y="-35662"/>
            <a:ext cx="12318797" cy="6929323"/>
            <a:chOff x="0" y="0"/>
            <a:chExt cx="12192000" cy="6858000"/>
          </a:xfrm>
        </p:grpSpPr>
        <p:grpSp>
          <p:nvGrpSpPr>
            <p:cNvPr id="472" name="Google Shape;472;p2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73" name="Google Shape;473;p2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0" y="2914650"/>
                <a:ext cx="12192000" cy="3943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4" name="Google Shape;474;p24"/>
              <p:cNvPicPr preferRelativeResize="0"/>
              <p:nvPr/>
            </p:nvPicPr>
            <p:blipFill rotWithShape="1">
              <a:blip r:embed="rId4">
                <a:alphaModFix/>
              </a:blip>
              <a:srcRect l="17500" r="74218" b="80676"/>
              <a:stretch/>
            </p:blipFill>
            <p:spPr>
              <a:xfrm>
                <a:off x="0" y="0"/>
                <a:ext cx="12192000" cy="29146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5" name="Google Shape;475;p24"/>
              <p:cNvPicPr preferRelativeResize="0"/>
              <p:nvPr/>
            </p:nvPicPr>
            <p:blipFill rotWithShape="1">
              <a:blip r:embed="rId3">
                <a:alphaModFix/>
              </a:blip>
              <a:srcRect l="78437" b="89855"/>
              <a:stretch/>
            </p:blipFill>
            <p:spPr>
              <a:xfrm>
                <a:off x="4657725" y="2759957"/>
                <a:ext cx="2628900" cy="400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24"/>
              <p:cNvPicPr preferRelativeResize="0"/>
              <p:nvPr/>
            </p:nvPicPr>
            <p:blipFill rotWithShape="1">
              <a:blip r:embed="rId4">
                <a:alphaModFix/>
              </a:blip>
              <a:srcRect l="17500" r="74218" b="80676"/>
              <a:stretch/>
            </p:blipFill>
            <p:spPr>
              <a:xfrm>
                <a:off x="9353550" y="2620699"/>
                <a:ext cx="2838450" cy="6785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7" name="Google Shape;477;p24"/>
              <p:cNvPicPr preferRelativeResize="0"/>
              <p:nvPr/>
            </p:nvPicPr>
            <p:blipFill rotWithShape="1">
              <a:blip r:embed="rId4">
                <a:alphaModFix/>
              </a:blip>
              <a:srcRect l="17500" t="1101" r="74218" b="80676"/>
              <a:stretch/>
            </p:blipFill>
            <p:spPr>
              <a:xfrm>
                <a:off x="4515867" y="2914649"/>
                <a:ext cx="2838450" cy="25599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8" name="Google Shape;478;p24"/>
              <p:cNvPicPr preferRelativeResize="0"/>
              <p:nvPr/>
            </p:nvPicPr>
            <p:blipFill rotWithShape="1">
              <a:blip r:embed="rId4">
                <a:alphaModFix/>
              </a:blip>
              <a:srcRect l="17500" r="74218" b="80676"/>
              <a:stretch/>
            </p:blipFill>
            <p:spPr>
              <a:xfrm>
                <a:off x="6096000" y="3306498"/>
                <a:ext cx="2838450" cy="6785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79" name="Google Shape;479;p24"/>
            <p:cNvPicPr preferRelativeResize="0"/>
            <p:nvPr/>
          </p:nvPicPr>
          <p:blipFill rotWithShape="1">
            <a:blip r:embed="rId4">
              <a:alphaModFix/>
            </a:blip>
            <a:srcRect l="17500" t="1101" r="74218" b="80676"/>
            <a:stretch/>
          </p:blipFill>
          <p:spPr>
            <a:xfrm>
              <a:off x="3353817" y="3027408"/>
              <a:ext cx="1437258" cy="13134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24"/>
          <p:cNvSpPr txBox="1"/>
          <p:nvPr/>
        </p:nvSpPr>
        <p:spPr>
          <a:xfrm>
            <a:off x="5327467" y="2097340"/>
            <a:ext cx="2628900" cy="113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讓生活更美好，</a:t>
            </a:r>
            <a:endParaRPr sz="2000" b="1" dirty="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讓選擇更有意義，</a:t>
            </a:r>
            <a:endParaRPr sz="2000" b="1" dirty="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邀請你，與我們一起</a:t>
            </a:r>
            <a:endParaRPr sz="1600" b="1" dirty="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1" name="Google Shape;481;p24"/>
          <p:cNvSpPr/>
          <p:nvPr/>
        </p:nvSpPr>
        <p:spPr>
          <a:xfrm>
            <a:off x="4579365" y="3297916"/>
            <a:ext cx="390345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「好好思考、好好生活」</a:t>
            </a:r>
            <a:endParaRPr sz="1800" dirty="0"/>
          </a:p>
        </p:txBody>
      </p:sp>
      <p:pic>
        <p:nvPicPr>
          <p:cNvPr id="482" name="Google Shape;482;p24"/>
          <p:cNvPicPr preferRelativeResize="0"/>
          <p:nvPr/>
        </p:nvPicPr>
        <p:blipFill rotWithShape="1">
          <a:blip r:embed="rId5">
            <a:alphaModFix/>
          </a:blip>
          <a:srcRect l="26991" r="27086"/>
          <a:stretch/>
        </p:blipFill>
        <p:spPr>
          <a:xfrm>
            <a:off x="5327467" y="668791"/>
            <a:ext cx="1663884" cy="145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/>
        </p:nvSpPr>
        <p:spPr>
          <a:xfrm>
            <a:off x="833230" y="1133060"/>
            <a:ext cx="10525539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好思推動</a:t>
            </a:r>
            <a:r>
              <a:rPr lang="zh-TW" sz="2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身心平衡與食農教育</a:t>
            </a: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zh-TW" sz="2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課程、食農體驗、到友善農產加工</a:t>
            </a: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讓人們在忙碌的生活中找到與這片土地連結的方式。</a:t>
            </a: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透過使用</a:t>
            </a:r>
            <a:r>
              <a:rPr lang="zh-TW" sz="2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當季天然食材</a:t>
            </a: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，發展健康烘焙與養生飲食，</a:t>
            </a: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我們讓每個選擇都回歸本質，成為支持永續與健康的行動。</a:t>
            </a:r>
            <a:endParaRPr sz="2800" dirty="0"/>
          </a:p>
        </p:txBody>
      </p:sp>
      <p:cxnSp>
        <p:nvCxnSpPr>
          <p:cNvPr id="116" name="Google Shape;116;p4"/>
          <p:cNvCxnSpPr>
            <a:cxnSpLocks/>
          </p:cNvCxnSpPr>
          <p:nvPr/>
        </p:nvCxnSpPr>
        <p:spPr>
          <a:xfrm>
            <a:off x="2071990" y="3103057"/>
            <a:ext cx="7837323" cy="0"/>
          </a:xfrm>
          <a:prstGeom prst="straightConnector1">
            <a:avLst/>
          </a:prstGeom>
          <a:noFill/>
          <a:ln w="38100" cap="flat" cmpd="sng">
            <a:solidFill>
              <a:srgbClr val="98CA9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1371457" y="608289"/>
            <a:ext cx="4434743" cy="958313"/>
          </a:xfrm>
          <a:prstGeom prst="wedgeRoundRectCallout">
            <a:avLst>
              <a:gd name="adj1" fmla="val 55328"/>
              <a:gd name="adj2" fmla="val 33331"/>
              <a:gd name="adj3" fmla="val 16667"/>
            </a:avLst>
          </a:prstGeom>
          <a:solidFill>
            <a:srgbClr val="72B6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7394705" y="4840357"/>
            <a:ext cx="3796756" cy="1665382"/>
          </a:xfrm>
          <a:prstGeom prst="wedgeRoundRectCallout">
            <a:avLst>
              <a:gd name="adj1" fmla="val -57616"/>
              <a:gd name="adj2" fmla="val -32336"/>
              <a:gd name="adj3" fmla="val 16667"/>
            </a:avLst>
          </a:prstGeom>
          <a:solidFill>
            <a:srgbClr val="72B6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7932928" y="2355574"/>
            <a:ext cx="3554221" cy="1490869"/>
          </a:xfrm>
          <a:prstGeom prst="wedgeRoundRectCallout">
            <a:avLst>
              <a:gd name="adj1" fmla="val -56552"/>
              <a:gd name="adj2" fmla="val -26453"/>
              <a:gd name="adj3" fmla="val 16667"/>
            </a:avLst>
          </a:prstGeom>
          <a:solidFill>
            <a:srgbClr val="72B6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7464400" y="509702"/>
            <a:ext cx="4093870" cy="1346250"/>
          </a:xfrm>
          <a:prstGeom prst="wedgeRoundRectCallout">
            <a:avLst>
              <a:gd name="adj1" fmla="val -57220"/>
              <a:gd name="adj2" fmla="val 31300"/>
              <a:gd name="adj3" fmla="val 16667"/>
            </a:avLst>
          </a:prstGeom>
          <a:solidFill>
            <a:srgbClr val="72B6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1240500" y="4840357"/>
            <a:ext cx="4810200" cy="1771526"/>
          </a:xfrm>
          <a:prstGeom prst="wedgeRoundRectCallout">
            <a:avLst>
              <a:gd name="adj1" fmla="val 54204"/>
              <a:gd name="adj2" fmla="val -32641"/>
              <a:gd name="adj3" fmla="val 16667"/>
            </a:avLst>
          </a:prstGeom>
          <a:solidFill>
            <a:srgbClr val="72B6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785191" y="2487096"/>
            <a:ext cx="3786109" cy="1872176"/>
          </a:xfrm>
          <a:prstGeom prst="wedgeRoundRectCallout">
            <a:avLst>
              <a:gd name="adj1" fmla="val 57830"/>
              <a:gd name="adj2" fmla="val -28302"/>
              <a:gd name="adj3" fmla="val 16667"/>
            </a:avLst>
          </a:prstGeom>
          <a:solidFill>
            <a:srgbClr val="72B6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 l="26991" r="27086"/>
          <a:stretch/>
        </p:blipFill>
        <p:spPr>
          <a:xfrm>
            <a:off x="5058314" y="2234296"/>
            <a:ext cx="2438400" cy="212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/>
          <p:nvPr/>
        </p:nvSpPr>
        <p:spPr>
          <a:xfrm>
            <a:off x="1012615" y="2638374"/>
            <a:ext cx="32517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好思， 不只是品牌，</a:t>
            </a:r>
            <a:endParaRPr sz="24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是讓農業走入都市、</a:t>
            </a:r>
            <a:endParaRPr sz="24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走入人心的一種生活方式提案</a:t>
            </a:r>
            <a:endParaRPr sz="24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7728919" y="566539"/>
            <a:ext cx="35648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「農學的生活美學」</a:t>
            </a:r>
            <a:endParaRPr sz="24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美容、美食、美體、美感，</a:t>
            </a:r>
            <a:endParaRPr sz="24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一切來自農業的可能</a:t>
            </a:r>
            <a:endParaRPr sz="1800" dirty="0"/>
          </a:p>
        </p:txBody>
      </p:sp>
      <p:grpSp>
        <p:nvGrpSpPr>
          <p:cNvPr id="136" name="Google Shape;136;p3"/>
          <p:cNvGrpSpPr/>
          <p:nvPr/>
        </p:nvGrpSpPr>
        <p:grpSpPr>
          <a:xfrm>
            <a:off x="826745" y="654920"/>
            <a:ext cx="432525" cy="432525"/>
            <a:chOff x="7617617" y="2364582"/>
            <a:chExt cx="383381" cy="383381"/>
          </a:xfrm>
        </p:grpSpPr>
        <p:sp>
          <p:nvSpPr>
            <p:cNvPr id="137" name="Google Shape;137;p3"/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39" name="Google Shape;139;p3"/>
          <p:cNvSpPr/>
          <p:nvPr/>
        </p:nvSpPr>
        <p:spPr>
          <a:xfrm>
            <a:off x="1816465" y="711641"/>
            <a:ext cx="36401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邀請你，與我們一起</a:t>
            </a:r>
            <a:endParaRPr lang="en-US" altLang="zh-TW" sz="24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「好好思考、好好生活」</a:t>
            </a:r>
            <a:endParaRPr sz="1800" dirty="0"/>
          </a:p>
        </p:txBody>
      </p:sp>
      <p:sp>
        <p:nvSpPr>
          <p:cNvPr id="140" name="Google Shape;140;p3"/>
          <p:cNvSpPr/>
          <p:nvPr/>
        </p:nvSpPr>
        <p:spPr>
          <a:xfrm>
            <a:off x="8007034" y="2458541"/>
            <a:ext cx="340276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讓跨域人才為農業說話，讓好思想在城市發芽，在鄉村落地</a:t>
            </a:r>
            <a:endParaRPr sz="1800" dirty="0"/>
          </a:p>
        </p:txBody>
      </p:sp>
      <p:sp>
        <p:nvSpPr>
          <p:cNvPr id="150" name="Google Shape;150;p3"/>
          <p:cNvSpPr/>
          <p:nvPr/>
        </p:nvSpPr>
        <p:spPr>
          <a:xfrm>
            <a:off x="7464399" y="5047379"/>
            <a:ext cx="363761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農業如何不再只是田間生產，而是與生活、健康、美感接軌的新體驗</a:t>
            </a:r>
            <a:endParaRPr sz="1800" dirty="0"/>
          </a:p>
        </p:txBody>
      </p:sp>
      <p:sp>
        <p:nvSpPr>
          <p:cNvPr id="151" name="Google Shape;151;p3"/>
          <p:cNvSpPr/>
          <p:nvPr/>
        </p:nvSpPr>
        <p:spPr>
          <a:xfrm>
            <a:off x="1485000" y="4936119"/>
            <a:ext cx="4321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農業生活化，透過五感體驗、跨域職人手作課程、與產地農民的食農教育，讓消費者不只買產品，更能「參與農業」</a:t>
            </a:r>
            <a:endParaRPr sz="1800" dirty="0"/>
          </a:p>
        </p:txBody>
      </p:sp>
      <p:grpSp>
        <p:nvGrpSpPr>
          <p:cNvPr id="33" name="Google Shape;136;p3">
            <a:extLst>
              <a:ext uri="{FF2B5EF4-FFF2-40B4-BE49-F238E27FC236}">
                <a16:creationId xmlns:a16="http://schemas.microsoft.com/office/drawing/2014/main" id="{AD9C3320-2115-4780-850C-E1C3AECEA5E2}"/>
              </a:ext>
            </a:extLst>
          </p:cNvPr>
          <p:cNvGrpSpPr/>
          <p:nvPr/>
        </p:nvGrpSpPr>
        <p:grpSpPr>
          <a:xfrm>
            <a:off x="202243" y="2596174"/>
            <a:ext cx="432525" cy="432525"/>
            <a:chOff x="7617617" y="2364582"/>
            <a:chExt cx="383381" cy="383381"/>
          </a:xfrm>
        </p:grpSpPr>
        <p:sp>
          <p:nvSpPr>
            <p:cNvPr id="34" name="Google Shape;137;p3">
              <a:extLst>
                <a:ext uri="{FF2B5EF4-FFF2-40B4-BE49-F238E27FC236}">
                  <a16:creationId xmlns:a16="http://schemas.microsoft.com/office/drawing/2014/main" id="{9AD8469F-E312-4B2C-9DD0-490D20BEC8AA}"/>
                </a:ext>
              </a:extLst>
            </p:cNvPr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5" name="Google Shape;138;p3">
              <a:extLst>
                <a:ext uri="{FF2B5EF4-FFF2-40B4-BE49-F238E27FC236}">
                  <a16:creationId xmlns:a16="http://schemas.microsoft.com/office/drawing/2014/main" id="{9C7FA74C-B67D-4363-A688-0CB6C98708BB}"/>
                </a:ext>
              </a:extLst>
            </p:cNvPr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6" name="Google Shape;136;p3">
            <a:extLst>
              <a:ext uri="{FF2B5EF4-FFF2-40B4-BE49-F238E27FC236}">
                <a16:creationId xmlns:a16="http://schemas.microsoft.com/office/drawing/2014/main" id="{85D592D4-0B42-459B-BE9E-A072D951EEBD}"/>
              </a:ext>
            </a:extLst>
          </p:cNvPr>
          <p:cNvGrpSpPr/>
          <p:nvPr/>
        </p:nvGrpSpPr>
        <p:grpSpPr>
          <a:xfrm>
            <a:off x="652769" y="4910956"/>
            <a:ext cx="432525" cy="432525"/>
            <a:chOff x="7617617" y="2364582"/>
            <a:chExt cx="383381" cy="383381"/>
          </a:xfrm>
        </p:grpSpPr>
        <p:sp>
          <p:nvSpPr>
            <p:cNvPr id="37" name="Google Shape;137;p3">
              <a:extLst>
                <a:ext uri="{FF2B5EF4-FFF2-40B4-BE49-F238E27FC236}">
                  <a16:creationId xmlns:a16="http://schemas.microsoft.com/office/drawing/2014/main" id="{4AB137C7-17DB-448C-8F0F-47883469BE52}"/>
                </a:ext>
              </a:extLst>
            </p:cNvPr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" name="Google Shape;138;p3">
              <a:extLst>
                <a:ext uri="{FF2B5EF4-FFF2-40B4-BE49-F238E27FC236}">
                  <a16:creationId xmlns:a16="http://schemas.microsoft.com/office/drawing/2014/main" id="{B39F3DA0-5829-4468-A294-DF1DFF248B08}"/>
                </a:ext>
              </a:extLst>
            </p:cNvPr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9" name="Google Shape;136;p3">
            <a:extLst>
              <a:ext uri="{FF2B5EF4-FFF2-40B4-BE49-F238E27FC236}">
                <a16:creationId xmlns:a16="http://schemas.microsoft.com/office/drawing/2014/main" id="{9F714D9F-5715-4EA2-B587-47FAA4341441}"/>
              </a:ext>
            </a:extLst>
          </p:cNvPr>
          <p:cNvGrpSpPr/>
          <p:nvPr/>
        </p:nvGrpSpPr>
        <p:grpSpPr>
          <a:xfrm>
            <a:off x="11405632" y="4831116"/>
            <a:ext cx="432525" cy="432525"/>
            <a:chOff x="7617617" y="2364582"/>
            <a:chExt cx="383381" cy="383381"/>
          </a:xfrm>
        </p:grpSpPr>
        <p:sp>
          <p:nvSpPr>
            <p:cNvPr id="40" name="Google Shape;137;p3">
              <a:extLst>
                <a:ext uri="{FF2B5EF4-FFF2-40B4-BE49-F238E27FC236}">
                  <a16:creationId xmlns:a16="http://schemas.microsoft.com/office/drawing/2014/main" id="{379EF37C-D154-411B-A796-F4C835EDF50A}"/>
                </a:ext>
              </a:extLst>
            </p:cNvPr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1" name="Google Shape;138;p3">
              <a:extLst>
                <a:ext uri="{FF2B5EF4-FFF2-40B4-BE49-F238E27FC236}">
                  <a16:creationId xmlns:a16="http://schemas.microsoft.com/office/drawing/2014/main" id="{9CFF1E6D-7A27-438C-A13D-8D79A133E417}"/>
                </a:ext>
              </a:extLst>
            </p:cNvPr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2" name="Google Shape;136;p3">
            <a:extLst>
              <a:ext uri="{FF2B5EF4-FFF2-40B4-BE49-F238E27FC236}">
                <a16:creationId xmlns:a16="http://schemas.microsoft.com/office/drawing/2014/main" id="{CA616980-7C5F-4B08-AFB2-557F3C18D23E}"/>
              </a:ext>
            </a:extLst>
          </p:cNvPr>
          <p:cNvGrpSpPr/>
          <p:nvPr/>
        </p:nvGrpSpPr>
        <p:grpSpPr>
          <a:xfrm>
            <a:off x="11561255" y="2307286"/>
            <a:ext cx="432525" cy="432525"/>
            <a:chOff x="7617617" y="2364582"/>
            <a:chExt cx="383381" cy="383381"/>
          </a:xfrm>
        </p:grpSpPr>
        <p:sp>
          <p:nvSpPr>
            <p:cNvPr id="43" name="Google Shape;137;p3">
              <a:extLst>
                <a:ext uri="{FF2B5EF4-FFF2-40B4-BE49-F238E27FC236}">
                  <a16:creationId xmlns:a16="http://schemas.microsoft.com/office/drawing/2014/main" id="{F05A8B2F-4EB7-45B6-9D84-BEE71679A17E}"/>
                </a:ext>
              </a:extLst>
            </p:cNvPr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4" name="Google Shape;138;p3">
              <a:extLst>
                <a:ext uri="{FF2B5EF4-FFF2-40B4-BE49-F238E27FC236}">
                  <a16:creationId xmlns:a16="http://schemas.microsoft.com/office/drawing/2014/main" id="{4C9C3CC8-EC2D-4521-868D-1A19E49A1466}"/>
                </a:ext>
              </a:extLst>
            </p:cNvPr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5" name="Google Shape;136;p3">
            <a:extLst>
              <a:ext uri="{FF2B5EF4-FFF2-40B4-BE49-F238E27FC236}">
                <a16:creationId xmlns:a16="http://schemas.microsoft.com/office/drawing/2014/main" id="{E5CB926F-0B86-4D84-9445-76DE683740AA}"/>
              </a:ext>
            </a:extLst>
          </p:cNvPr>
          <p:cNvGrpSpPr/>
          <p:nvPr/>
        </p:nvGrpSpPr>
        <p:grpSpPr>
          <a:xfrm>
            <a:off x="11672242" y="495378"/>
            <a:ext cx="432525" cy="432525"/>
            <a:chOff x="7617617" y="2364582"/>
            <a:chExt cx="383381" cy="383381"/>
          </a:xfrm>
        </p:grpSpPr>
        <p:sp>
          <p:nvSpPr>
            <p:cNvPr id="46" name="Google Shape;137;p3">
              <a:extLst>
                <a:ext uri="{FF2B5EF4-FFF2-40B4-BE49-F238E27FC236}">
                  <a16:creationId xmlns:a16="http://schemas.microsoft.com/office/drawing/2014/main" id="{0DB289EE-871F-48A7-9434-807D8B2CEE8E}"/>
                </a:ext>
              </a:extLst>
            </p:cNvPr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7" name="Google Shape;138;p3">
              <a:extLst>
                <a:ext uri="{FF2B5EF4-FFF2-40B4-BE49-F238E27FC236}">
                  <a16:creationId xmlns:a16="http://schemas.microsoft.com/office/drawing/2014/main" id="{3FB7DC9A-C9E8-48FB-B7EB-97121736A843}"/>
                </a:ext>
              </a:extLst>
            </p:cNvPr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9210" y="3178369"/>
            <a:ext cx="2159419" cy="33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374" y="3393363"/>
            <a:ext cx="628536" cy="62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0310" y="4528625"/>
            <a:ext cx="538455" cy="53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67409" y="5195805"/>
            <a:ext cx="538456" cy="53845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1937203" y="2894792"/>
            <a:ext cx="34371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8BB99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雲林-好思青創基地</a:t>
            </a:r>
            <a:endParaRPr sz="2800" b="1" dirty="0">
              <a:solidFill>
                <a:srgbClr val="8BB99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" name="Google Shape;162;p5"/>
          <p:cNvSpPr txBox="1"/>
          <p:nvPr/>
        </p:nvSpPr>
        <p:spPr>
          <a:xfrm>
            <a:off x="327160" y="5067080"/>
            <a:ext cx="287455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8BB99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高雄-好思創造力共享空間</a:t>
            </a:r>
            <a:endParaRPr sz="2800" b="1" dirty="0">
              <a:solidFill>
                <a:srgbClr val="8BB99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8023744" y="687493"/>
            <a:ext cx="407494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rgbClr val="8BB99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台北-好思農創概念店</a:t>
            </a:r>
            <a:endParaRPr lang="en-US" altLang="zh-TW" sz="2800" b="1" dirty="0">
              <a:solidFill>
                <a:srgbClr val="8BB99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好思講堂 × 食農教育 × 烘焙體驗 ×</a:t>
            </a:r>
            <a:r>
              <a:rPr lang="zh-TW" altLang="en-US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農特選物 × 空間租借</a:t>
            </a:r>
            <a:endParaRPr sz="2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4" name="Google Shape;164;p5" descr="一張含有 文字, 戶外, 建築, 告示牌 的圖片&#10;&#10;AI 產生的內容可能不正確。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8686" y="748987"/>
            <a:ext cx="1368139" cy="182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 txBox="1"/>
          <p:nvPr/>
        </p:nvSpPr>
        <p:spPr>
          <a:xfrm>
            <a:off x="8057834" y="1871847"/>
            <a:ext cx="31143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地址：台北市中正區博愛路12號</a:t>
            </a:r>
            <a:endParaRPr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（近台北車站、北門步行5-7分鐘）</a:t>
            </a:r>
            <a:endParaRPr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7" name="Google Shape;167;p5"/>
          <p:cNvGrpSpPr/>
          <p:nvPr/>
        </p:nvGrpSpPr>
        <p:grpSpPr>
          <a:xfrm>
            <a:off x="483944" y="489121"/>
            <a:ext cx="4940858" cy="1772302"/>
            <a:chOff x="5985153" y="172451"/>
            <a:chExt cx="4940858" cy="1772302"/>
          </a:xfrm>
        </p:grpSpPr>
        <p:pic>
          <p:nvPicPr>
            <p:cNvPr id="168" name="Google Shape;168;p5"/>
            <p:cNvPicPr preferRelativeResize="0"/>
            <p:nvPr/>
          </p:nvPicPr>
          <p:blipFill rotWithShape="1">
            <a:blip r:embed="rId8">
              <a:alphaModFix/>
            </a:blip>
            <a:srcRect l="44993" t="38750" r="28201" b="12082"/>
            <a:stretch/>
          </p:blipFill>
          <p:spPr>
            <a:xfrm>
              <a:off x="9628814" y="262673"/>
              <a:ext cx="1297197" cy="1682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5"/>
            <p:cNvSpPr txBox="1"/>
            <p:nvPr/>
          </p:nvSpPr>
          <p:spPr>
            <a:xfrm>
              <a:off x="5985153" y="172451"/>
              <a:ext cx="3230621" cy="113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rgbClr val="8BB99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台北-好思樂活空間</a:t>
              </a:r>
              <a:endParaRPr sz="2800" b="1" dirty="0">
                <a:solidFill>
                  <a:srgbClr val="8BB99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sz="20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瑜珈空間 × 烘焙體驗 × </a:t>
              </a:r>
              <a:endParaRPr lang="zh-TW" altLang="en-US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20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食農教育 </a:t>
              </a:r>
              <a:r>
                <a:rPr lang="en-US" altLang="zh-TW" sz="20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× </a:t>
              </a:r>
              <a:r>
                <a:rPr lang="zh-TW" altLang="en-US" sz="20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身心平衡</a:t>
              </a:r>
            </a:p>
          </p:txBody>
        </p:sp>
        <p:sp>
          <p:nvSpPr>
            <p:cNvPr id="171" name="Google Shape;171;p5"/>
            <p:cNvSpPr txBox="1"/>
            <p:nvPr/>
          </p:nvSpPr>
          <p:spPr>
            <a:xfrm>
              <a:off x="6018510" y="1337680"/>
              <a:ext cx="334698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地址：台北市大同區庫倫街13巷1弄5號</a:t>
              </a:r>
              <a:endParaRPr lang="zh-TW" altLang="en-US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</a:t>
              </a:r>
              <a:r>
                <a:rPr lang="zh-TW" altLang="en-US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近圓山捷運站步行</a:t>
              </a:r>
              <a:r>
                <a:rPr lang="en-US" altLang="zh-TW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5-7</a:t>
              </a:r>
              <a:r>
                <a:rPr lang="zh-TW" altLang="en-US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分鐘</a:t>
              </a:r>
              <a:r>
                <a:rPr lang="en-US" altLang="zh-TW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)</a:t>
              </a:r>
              <a:endParaRPr lang="zh-TW" altLang="en-US" sz="1600" dirty="0"/>
            </a:p>
          </p:txBody>
        </p:sp>
      </p:grpSp>
      <p:pic>
        <p:nvPicPr>
          <p:cNvPr id="172" name="Google Shape;17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2774" y="3424601"/>
            <a:ext cx="628536" cy="62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9">
            <a:alphaModFix/>
          </a:blip>
          <a:srcRect t="-5567" b="1"/>
          <a:stretch/>
        </p:blipFill>
        <p:spPr>
          <a:xfrm>
            <a:off x="483944" y="2676560"/>
            <a:ext cx="1381986" cy="194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10">
            <a:alphaModFix/>
          </a:blip>
          <a:srcRect r="32279"/>
          <a:stretch/>
        </p:blipFill>
        <p:spPr>
          <a:xfrm>
            <a:off x="3400922" y="5105836"/>
            <a:ext cx="1822494" cy="144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 txBox="1"/>
          <p:nvPr/>
        </p:nvSpPr>
        <p:spPr>
          <a:xfrm>
            <a:off x="350377" y="5989105"/>
            <a:ext cx="34261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地址：高雄市左營區大中二路756號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（近高鐵左營站，步行5-7分鐘）</a:t>
            </a:r>
            <a:endParaRPr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1963835" y="4085153"/>
            <a:ext cx="327636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地址：雲林縣口湖鄉梧北村光明路48號</a:t>
            </a:r>
            <a:endParaRPr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1963590" y="3393713"/>
            <a:ext cx="420414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「種下知識，收穫未來 </a:t>
            </a:r>
            <a:endParaRPr sz="2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打造青創基地與提供一站式服務」</a:t>
            </a:r>
            <a:endParaRPr sz="2000" dirty="0"/>
          </a:p>
        </p:txBody>
      </p:sp>
      <p:grpSp>
        <p:nvGrpSpPr>
          <p:cNvPr id="183" name="Google Shape;183;p5"/>
          <p:cNvGrpSpPr/>
          <p:nvPr/>
        </p:nvGrpSpPr>
        <p:grpSpPr>
          <a:xfrm>
            <a:off x="11558441" y="768017"/>
            <a:ext cx="331935" cy="331935"/>
            <a:chOff x="7617617" y="2364582"/>
            <a:chExt cx="383381" cy="383381"/>
          </a:xfrm>
        </p:grpSpPr>
        <p:sp>
          <p:nvSpPr>
            <p:cNvPr id="184" name="Google Shape;184;p5"/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1915917" y="5616745"/>
            <a:ext cx="331935" cy="331935"/>
            <a:chOff x="7617617" y="2364582"/>
            <a:chExt cx="383381" cy="383381"/>
          </a:xfrm>
        </p:grpSpPr>
        <p:sp>
          <p:nvSpPr>
            <p:cNvPr id="187" name="Google Shape;187;p5"/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3665330" y="566746"/>
            <a:ext cx="331935" cy="331935"/>
            <a:chOff x="7617617" y="2364582"/>
            <a:chExt cx="383381" cy="383381"/>
          </a:xfrm>
        </p:grpSpPr>
        <p:sp>
          <p:nvSpPr>
            <p:cNvPr id="190" name="Google Shape;190;p5"/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5"/>
          <p:cNvGrpSpPr/>
          <p:nvPr/>
        </p:nvGrpSpPr>
        <p:grpSpPr>
          <a:xfrm>
            <a:off x="5163241" y="2969974"/>
            <a:ext cx="331931" cy="331931"/>
            <a:chOff x="7617617" y="2364582"/>
            <a:chExt cx="383381" cy="383381"/>
          </a:xfrm>
        </p:grpSpPr>
        <p:sp>
          <p:nvSpPr>
            <p:cNvPr id="193" name="Google Shape;193;p5"/>
            <p:cNvSpPr/>
            <p:nvPr/>
          </p:nvSpPr>
          <p:spPr>
            <a:xfrm>
              <a:off x="7753349" y="2364582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5400000">
              <a:off x="7753348" y="2364581"/>
              <a:ext cx="111919" cy="383381"/>
            </a:xfrm>
            <a:prstGeom prst="roundRect">
              <a:avLst>
                <a:gd name="adj" fmla="val 50000"/>
              </a:avLst>
            </a:prstGeom>
            <a:solidFill>
              <a:srgbClr val="98CA9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5" name="Google Shape;195;p5"/>
          <p:cNvPicPr preferRelativeResize="0"/>
          <p:nvPr/>
        </p:nvPicPr>
        <p:blipFill rotWithShape="1">
          <a:blip r:embed="rId11">
            <a:alphaModFix/>
          </a:blip>
          <a:srcRect l="26991" r="27086"/>
          <a:stretch/>
        </p:blipFill>
        <p:spPr>
          <a:xfrm>
            <a:off x="9244288" y="4144226"/>
            <a:ext cx="1927900" cy="16800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5B405458-17E4-48B2-9FAF-DA0B2430FCA4}"/>
              </a:ext>
            </a:extLst>
          </p:cNvPr>
          <p:cNvCxnSpPr/>
          <p:nvPr/>
        </p:nvCxnSpPr>
        <p:spPr>
          <a:xfrm flipH="1" flipV="1">
            <a:off x="8294778" y="2730203"/>
            <a:ext cx="136868" cy="729761"/>
          </a:xfrm>
          <a:prstGeom prst="line">
            <a:avLst/>
          </a:prstGeom>
          <a:ln w="38100">
            <a:solidFill>
              <a:srgbClr val="72B6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682126E7-4F25-4C78-A7FE-E6B84D1D7D9E}"/>
              </a:ext>
            </a:extLst>
          </p:cNvPr>
          <p:cNvCxnSpPr>
            <a:cxnSpLocks/>
          </p:cNvCxnSpPr>
          <p:nvPr/>
        </p:nvCxnSpPr>
        <p:spPr>
          <a:xfrm flipH="1" flipV="1">
            <a:off x="6624929" y="3135939"/>
            <a:ext cx="1669849" cy="448926"/>
          </a:xfrm>
          <a:prstGeom prst="line">
            <a:avLst/>
          </a:prstGeom>
          <a:ln w="38100">
            <a:solidFill>
              <a:srgbClr val="72B6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F83E9924-B7A8-4D3B-BC9E-5A423416A23C}"/>
              </a:ext>
            </a:extLst>
          </p:cNvPr>
          <p:cNvCxnSpPr>
            <a:cxnSpLocks/>
          </p:cNvCxnSpPr>
          <p:nvPr/>
        </p:nvCxnSpPr>
        <p:spPr>
          <a:xfrm flipH="1" flipV="1">
            <a:off x="6257563" y="4285857"/>
            <a:ext cx="1502792" cy="416240"/>
          </a:xfrm>
          <a:prstGeom prst="line">
            <a:avLst/>
          </a:prstGeom>
          <a:ln w="38100">
            <a:solidFill>
              <a:srgbClr val="72B6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A2E71F6B-6E06-45A8-AA7F-DD18849640EE}"/>
              </a:ext>
            </a:extLst>
          </p:cNvPr>
          <p:cNvCxnSpPr>
            <a:cxnSpLocks/>
          </p:cNvCxnSpPr>
          <p:nvPr/>
        </p:nvCxnSpPr>
        <p:spPr>
          <a:xfrm flipH="1">
            <a:off x="6177426" y="5363400"/>
            <a:ext cx="1615966" cy="253345"/>
          </a:xfrm>
          <a:prstGeom prst="line">
            <a:avLst/>
          </a:prstGeom>
          <a:ln w="38100">
            <a:solidFill>
              <a:srgbClr val="72B6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"/>
          <p:cNvSpPr txBox="1"/>
          <p:nvPr/>
        </p:nvSpPr>
        <p:spPr>
          <a:xfrm>
            <a:off x="4898299" y="445778"/>
            <a:ext cx="6096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8BB99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好思農創概念店-博愛門市</a:t>
            </a:r>
            <a:endParaRPr sz="3600" b="1">
              <a:solidFill>
                <a:srgbClr val="8BB99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4947440" y="1084435"/>
            <a:ext cx="666544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好思講堂 × 食農教育 × 烘焙體驗 × 農特選物 × 空間租借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3" name="Google Shape;203;p6"/>
          <p:cNvPicPr preferRelativeResize="0"/>
          <p:nvPr/>
        </p:nvPicPr>
        <p:blipFill rotWithShape="1">
          <a:blip r:embed="rId3">
            <a:alphaModFix/>
          </a:blip>
          <a:srcRect l="19040" t="14880" b="12185"/>
          <a:stretch/>
        </p:blipFill>
        <p:spPr>
          <a:xfrm>
            <a:off x="407531" y="4734608"/>
            <a:ext cx="2792534" cy="1887263"/>
          </a:xfrm>
          <a:prstGeom prst="roundRect">
            <a:avLst>
              <a:gd name="adj" fmla="val 5706"/>
            </a:avLst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6689" y="2702194"/>
            <a:ext cx="5875871" cy="188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0287" y="4668734"/>
            <a:ext cx="8070455" cy="204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6">
            <a:alphaModFix/>
          </a:blip>
          <a:srcRect l="7341" r="5467"/>
          <a:stretch/>
        </p:blipFill>
        <p:spPr>
          <a:xfrm>
            <a:off x="6624192" y="4713156"/>
            <a:ext cx="2587732" cy="1930169"/>
          </a:xfrm>
          <a:prstGeom prst="roundRect">
            <a:avLst>
              <a:gd name="adj" fmla="val 6529"/>
            </a:avLst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22241" y="4734608"/>
            <a:ext cx="3182138" cy="1887263"/>
          </a:xfrm>
          <a:prstGeom prst="roundRect">
            <a:avLst>
              <a:gd name="adj" fmla="val 5248"/>
            </a:avLst>
          </a:prstGeom>
          <a:noFill/>
          <a:ln>
            <a:noFill/>
          </a:ln>
        </p:spPr>
      </p:pic>
      <p:pic>
        <p:nvPicPr>
          <p:cNvPr id="208" name="Google Shape;208;p6" descr="一張含有 文字, 戶外, 建築, 告示牌 的圖片&#10;&#10;AI 產生的內容可能不正確。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7531" y="581469"/>
            <a:ext cx="2792534" cy="3721279"/>
          </a:xfrm>
          <a:prstGeom prst="roundRect">
            <a:avLst>
              <a:gd name="adj" fmla="val 4193"/>
            </a:avLst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9">
            <a:alphaModFix/>
          </a:blip>
          <a:srcRect l="26991" r="27086"/>
          <a:stretch/>
        </p:blipFill>
        <p:spPr>
          <a:xfrm>
            <a:off x="3565906" y="361951"/>
            <a:ext cx="1356963" cy="118254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/>
          <p:nvPr/>
        </p:nvSpPr>
        <p:spPr>
          <a:xfrm>
            <a:off x="3593249" y="1519650"/>
            <a:ext cx="819121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農業生活化透過五感體驗、跨域職人手作課程、與產地農民的食農教育，讓消費者不只買產品，更能「參與農業」</a:t>
            </a:r>
            <a:endParaRPr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114d7bf5c_0_5"/>
          <p:cNvSpPr txBox="1"/>
          <p:nvPr/>
        </p:nvSpPr>
        <p:spPr>
          <a:xfrm>
            <a:off x="1985024" y="445778"/>
            <a:ext cx="609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8BB99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好思農創講堂</a:t>
            </a:r>
            <a:endParaRPr sz="3600" b="1">
              <a:solidFill>
                <a:srgbClr val="8BB99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7" name="Google Shape;217;g35114d7bf5c_0_5"/>
          <p:cNvSpPr/>
          <p:nvPr/>
        </p:nvSpPr>
        <p:spPr>
          <a:xfrm>
            <a:off x="2004500" y="1091100"/>
            <a:ext cx="749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打造城市與土地的農產橋樑，支持優秀的農業生產者！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8" name="Google Shape;218;g35114d7bf5c_0_5"/>
          <p:cNvPicPr preferRelativeResize="0"/>
          <p:nvPr/>
        </p:nvPicPr>
        <p:blipFill rotWithShape="1">
          <a:blip r:embed="rId3">
            <a:alphaModFix/>
          </a:blip>
          <a:srcRect l="7341" r="5466"/>
          <a:stretch/>
        </p:blipFill>
        <p:spPr>
          <a:xfrm>
            <a:off x="628060" y="1917237"/>
            <a:ext cx="5914800" cy="4411800"/>
          </a:xfrm>
          <a:prstGeom prst="roundRect">
            <a:avLst>
              <a:gd name="adj" fmla="val 6529"/>
            </a:avLst>
          </a:prstGeom>
          <a:noFill/>
          <a:ln>
            <a:noFill/>
          </a:ln>
        </p:spPr>
      </p:pic>
      <p:pic>
        <p:nvPicPr>
          <p:cNvPr id="219" name="Google Shape;219;g35114d7bf5c_0_5"/>
          <p:cNvPicPr preferRelativeResize="0"/>
          <p:nvPr/>
        </p:nvPicPr>
        <p:blipFill rotWithShape="1">
          <a:blip r:embed="rId4">
            <a:alphaModFix/>
          </a:blip>
          <a:srcRect l="26993" r="27084"/>
          <a:stretch/>
        </p:blipFill>
        <p:spPr>
          <a:xfrm>
            <a:off x="628056" y="277851"/>
            <a:ext cx="1356963" cy="118254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5114d7bf5c_0_5"/>
          <p:cNvSpPr/>
          <p:nvPr/>
        </p:nvSpPr>
        <p:spPr>
          <a:xfrm>
            <a:off x="6945825" y="1917225"/>
            <a:ext cx="4918200" cy="4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好思農創講堂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為一個全新的</a:t>
            </a: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「農產交流平台」</a:t>
            </a: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透過定期舉辦的交流講座，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分享優質在地食材與友善耕作理念，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進行跨產業新知交流。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這不只是一次媒合活動，</a:t>
            </a:r>
            <a:endParaRPr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更是一場用「消費力量」實踐永續的行動。</a:t>
            </a:r>
            <a:endParaRPr sz="2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我們希望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讓優秀的農業生產者被更多人看見，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通路端發掘值得信賴的在地食材，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建立城市與土地的真誠連結。</a:t>
            </a:r>
            <a:endParaRPr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/>
          <p:nvPr/>
        </p:nvSpPr>
        <p:spPr>
          <a:xfrm>
            <a:off x="2441555" y="1864740"/>
            <a:ext cx="7063813" cy="4302379"/>
          </a:xfrm>
          <a:prstGeom prst="wedgeRoundRectCallout">
            <a:avLst>
              <a:gd name="adj1" fmla="val -39579"/>
              <a:gd name="adj2" fmla="val -63525"/>
              <a:gd name="adj3" fmla="val 16667"/>
            </a:avLst>
          </a:prstGeom>
          <a:solidFill>
            <a:srgbClr val="D8F2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"/>
          <p:cNvSpPr txBox="1"/>
          <p:nvPr/>
        </p:nvSpPr>
        <p:spPr>
          <a:xfrm>
            <a:off x="4658728" y="849078"/>
            <a:ext cx="723350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農業永續</a:t>
            </a:r>
            <a:endParaRPr sz="600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8" name="Google Shape;228;p7"/>
          <p:cNvSpPr txBox="1"/>
          <p:nvPr/>
        </p:nvSpPr>
        <p:spPr>
          <a:xfrm>
            <a:off x="3150564" y="1997839"/>
            <a:ext cx="57021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好思致力於推動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友善耕作、</a:t>
            </a:r>
            <a:endParaRPr lang="en-US" altLang="zh-TW"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資源循環與綠能應用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支持環境友善的農業模式，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讓每一份農產品都來自對土地的溫柔對待。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從推廣</a:t>
            </a:r>
            <a:r>
              <a:rPr lang="zh-TW" sz="2400" b="1" dirty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作物有害生物綜合管理（IPM），</a:t>
            </a:r>
            <a:endParaRPr sz="2400" b="1" dirty="0">
              <a:solidFill>
                <a:srgbClr val="1E94B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1E94B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到選擇無農藥殘留的友善作物與實踐，</a:t>
            </a:r>
            <a:endParaRPr sz="2400" dirty="0">
              <a:solidFill>
                <a:srgbClr val="3B9EB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我們讓消費者能以行動參與支持，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為下一代留下更健康的農業環境。</a:t>
            </a:r>
            <a:endParaRPr sz="1800" dirty="0"/>
          </a:p>
        </p:txBody>
      </p:sp>
      <p:sp>
        <p:nvSpPr>
          <p:cNvPr id="229" name="Google Shape;229;p7"/>
          <p:cNvSpPr/>
          <p:nvPr/>
        </p:nvSpPr>
        <p:spPr>
          <a:xfrm>
            <a:off x="826483" y="2024744"/>
            <a:ext cx="14029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 牌 理 念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7"/>
          <p:cNvPicPr preferRelativeResize="0"/>
          <p:nvPr/>
        </p:nvPicPr>
        <p:blipFill rotWithShape="1">
          <a:blip r:embed="rId4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/>
        </p:nvSpPr>
        <p:spPr>
          <a:xfrm>
            <a:off x="4702273" y="849078"/>
            <a:ext cx="332050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地方創生</a:t>
            </a:r>
            <a:endParaRPr sz="600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2441550" y="1864750"/>
            <a:ext cx="7423500" cy="3895970"/>
          </a:xfrm>
          <a:prstGeom prst="wedgeRoundRectCallout">
            <a:avLst>
              <a:gd name="adj1" fmla="val -39690"/>
              <a:gd name="adj2" fmla="val -65656"/>
              <a:gd name="adj3" fmla="val 16667"/>
            </a:avLst>
          </a:prstGeom>
          <a:solidFill>
            <a:srgbClr val="D8F2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826483" y="2024744"/>
            <a:ext cx="14029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 牌 理 念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8"/>
          <p:cNvPicPr preferRelativeResize="0"/>
          <p:nvPr/>
        </p:nvPicPr>
        <p:blipFill rotWithShape="1">
          <a:blip r:embed="rId4">
            <a:alphaModFix/>
          </a:blip>
          <a:srcRect l="26991" r="27086"/>
          <a:stretch/>
        </p:blipFill>
        <p:spPr>
          <a:xfrm>
            <a:off x="614359" y="361951"/>
            <a:ext cx="1908047" cy="166279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 txBox="1"/>
          <p:nvPr/>
        </p:nvSpPr>
        <p:spPr>
          <a:xfrm>
            <a:off x="2473575" y="2424850"/>
            <a:ext cx="74235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好思透過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連結都市與農村、發揮在地產業特色、</a:t>
            </a:r>
            <a:endParaRPr lang="en-US" altLang="zh-TW"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導入循環經濟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促進農村資源升級，讓優秀的生產者被看見，</a:t>
            </a:r>
            <a:endParaRPr lang="en-US" altLang="zh-TW"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創造更多合作機會。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從支持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永續善農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到推動</a:t>
            </a:r>
            <a:r>
              <a:rPr lang="zh-TW" sz="24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農食教育與創新農產品</a:t>
            </a: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我們希望讓更多人參與地方共榮，</a:t>
            </a:r>
            <a:endParaRPr sz="24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共同打造充滿活力的在地經濟。</a:t>
            </a:r>
            <a:endParaRPr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2789</Words>
  <Application>Microsoft Office PowerPoint</Application>
  <PresentationFormat>寬螢幕</PresentationFormat>
  <Paragraphs>267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9" baseType="lpstr">
      <vt:lpstr>Microsoft JhengHei</vt:lpstr>
      <vt:lpstr>Arial</vt:lpstr>
      <vt:lpstr>Play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tarm</dc:creator>
  <cp:lastModifiedBy>public@tarm.org.tw</cp:lastModifiedBy>
  <cp:revision>11</cp:revision>
  <dcterms:created xsi:type="dcterms:W3CDTF">2025-02-25T06:05:00Z</dcterms:created>
  <dcterms:modified xsi:type="dcterms:W3CDTF">2025-04-26T09:15:25Z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1028-10.8.0.6003</vt:lpwstr>
  </property>
</Properties>
</file>